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1" r:id="rId1"/>
    <p:sldMasterId id="2147483729" r:id="rId2"/>
  </p:sldMasterIdLst>
  <p:notesMasterIdLst>
    <p:notesMasterId r:id="rId30"/>
  </p:notesMasterIdLst>
  <p:handoutMasterIdLst>
    <p:handoutMasterId r:id="rId31"/>
  </p:handoutMasterIdLst>
  <p:sldIdLst>
    <p:sldId id="256" r:id="rId3"/>
    <p:sldId id="356" r:id="rId4"/>
    <p:sldId id="278" r:id="rId5"/>
    <p:sldId id="298" r:id="rId6"/>
    <p:sldId id="335" r:id="rId7"/>
    <p:sldId id="357" r:id="rId8"/>
    <p:sldId id="358" r:id="rId9"/>
    <p:sldId id="345" r:id="rId10"/>
    <p:sldId id="299" r:id="rId11"/>
    <p:sldId id="300" r:id="rId12"/>
    <p:sldId id="338" r:id="rId13"/>
    <p:sldId id="340" r:id="rId14"/>
    <p:sldId id="341" r:id="rId15"/>
    <p:sldId id="333" r:id="rId16"/>
    <p:sldId id="342" r:id="rId17"/>
    <p:sldId id="343" r:id="rId18"/>
    <p:sldId id="344" r:id="rId19"/>
    <p:sldId id="346" r:id="rId20"/>
    <p:sldId id="347" r:id="rId21"/>
    <p:sldId id="348" r:id="rId22"/>
    <p:sldId id="349" r:id="rId23"/>
    <p:sldId id="350" r:id="rId24"/>
    <p:sldId id="351" r:id="rId25"/>
    <p:sldId id="352" r:id="rId26"/>
    <p:sldId id="353" r:id="rId27"/>
    <p:sldId id="354" r:id="rId28"/>
    <p:sldId id="355" r:id="rId2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AD2"/>
    <a:srgbClr val="91B5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67"/>
    <p:restoredTop sz="96617"/>
  </p:normalViewPr>
  <p:slideViewPr>
    <p:cSldViewPr snapToGrid="0" snapToObjects="1">
      <p:cViewPr varScale="1">
        <p:scale>
          <a:sx n="58" d="100"/>
          <a:sy n="58" d="100"/>
        </p:scale>
        <p:origin x="56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5" d="100"/>
          <a:sy n="105" d="100"/>
        </p:scale>
        <p:origin x="3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22A5EA3-866B-174F-8969-CA09DCBE42C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09892C3-8DD9-134B-886F-72C4B3BE35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ECC0E-066A-004D-9816-9910527E1BEC}" type="datetimeFigureOut">
              <a:rPr lang="fr-FR" smtClean="0"/>
              <a:t>13/02/2024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B363C02-92D7-1C4B-BA19-7E393C7360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8325C9-FB95-464A-9A0E-3F79394461F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9759-7CFF-1247-847C-67190D8EB6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59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1CCF4-5FDA-0E44-9741-4E484DDE00C6}" type="datetimeFigureOut">
              <a:rPr lang="fr-FR" smtClean="0"/>
              <a:t>13/02/2024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224A9-61EC-FF47-BF07-7157FBD53B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648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224A9-61EC-FF47-BF07-7157FBD53B26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8471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1995056"/>
            <a:ext cx="8915399" cy="1257300"/>
          </a:xfrm>
        </p:spPr>
        <p:txBody>
          <a:bodyPr anchor="b">
            <a:normAutofit/>
          </a:bodyPr>
          <a:lstStyle>
            <a:lvl1pPr>
              <a:defRPr sz="3200">
                <a:solidFill>
                  <a:srgbClr val="89AAD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3252355"/>
            <a:ext cx="8915399" cy="2651307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94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87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321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235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181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49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672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080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2565DF-84CE-DB43-8B94-6ACB19A67E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B635353-7E8A-864E-B838-8607AB989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155A46-6705-0848-91CE-0759D051F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‹N°›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D35C57-D777-9144-843E-4F1B6F98D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E40D89-AADA-D94F-8264-85D708849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3963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D86BC9-9DC9-AA41-993F-B0849949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699716-5793-A643-9DF5-8A8BA69CD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Modifier les styles du texte du masque
Deuxième niveau
Troisième niveau
Quatrième niveau
Cinquième niveau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63FEFE-B616-4F40-977F-F0518F17A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‹N°›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4777C3-F685-034B-9A8D-9E65EE55F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31DEAE5-9285-D642-9C79-13E9D0C1F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426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87EB83-8F7E-864F-9A2E-07DF5108C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D8AAA6D-04EB-364F-93FD-015694BC5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F292F7-5B1B-A341-AE37-783A8F624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‹N°›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D0A15A-CA7C-694F-9F21-2CFC121DF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B18C04-EB04-564C-BEEA-F05E1EF00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51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892963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4394149"/>
          </a:xfrm>
        </p:spPr>
        <p:txBody>
          <a:bodyPr/>
          <a:lstStyle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52266" y="6155377"/>
            <a:ext cx="1146283" cy="370396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996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2B5E6B-0FED-6B4D-9F1B-3F85D9F95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DD965A-CCED-F949-896F-8C694828BB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6ECC268-A983-4F40-9985-C4C49A440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86E75D-2B47-3F41-86D4-187167595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‹N°›</a:t>
            </a:r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C90BAB-F5CD-C44A-838D-4F7B9B239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57C3D2B-A82D-ED49-AD5D-9106BFC36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4310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D01169-9549-B24F-9763-FA696269F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D0719E-EEC8-0E4B-8DC9-E023495797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ABE5639-8A72-F541-AE7B-85A30E150A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4AF134E-9643-6B4A-A893-B999CF8F06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B6DFA2A-CBEA-C04B-9C71-3998547519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92B2BD8-3BAB-D646-B319-728779775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‹N°›</a:t>
            </a:r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CE7A417-BB12-024B-A0C2-175521FC5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5824A99-68FF-D647-8DAA-1990F2DFB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35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20B7E0-AD23-4244-9272-4E692F0FF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5CF82FF-3590-B642-8FB7-31473E263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‹N°›</a:t>
            </a:r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0B4B9D0-6E7D-F846-95B7-5A6B4EB3C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35ECF46-A410-2540-AC35-7295A489C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5061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132A303-38A1-2044-8561-B33436009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‹N°›</a:t>
            </a:r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14EA01E-1A4B-6E47-A22A-13EFCB2C4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F2FE7C2-AC27-3F49-BF6E-AD939B9CE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7860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3E2E6A-820A-7743-860A-7E5A0DB18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F299AC-3C1B-D94D-899A-CE9B9B4CED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D4E867-1721-8044-B270-D71748CC24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4D2349-01A8-4842-8DDF-4D749D310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‹N°›</a:t>
            </a:r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0C9B3A-8EC8-5E40-B695-8365ECBA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A159B0B-61EA-A547-810D-4849EB56D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7623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7FD698-DBE2-7444-BF3F-6B00C7467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A364536-EC06-6D45-9041-14B8154F4C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CBDE35A-7164-1948-84A9-2634410996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7794987-4238-9348-8D92-BED1C72B3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‹N°›</a:t>
            </a:r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7CB99CE-AA6D-9E42-890F-A1BA1FFD2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5B6249D-20A1-314A-8BD2-8DC5495E9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4994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822EB8-E7F9-994A-B698-55BF07D56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E288A12-DF38-6342-AF19-9080AA724F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2FF775-328D-1644-8F7E-0251EE6CB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‹N°›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088DE5-9DD2-AF4A-8B55-1C711A6B7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87D118-F7B7-244D-ADCC-BE1BF9688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745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CDDCBB3-7FD5-BD48-AF55-EABFCC0B62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7F83501-6BA5-9242-8442-515C9B94FE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6092F9-9EAA-1D42-AFB8-5D949F7AE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‹N°›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5BCD7F-8962-5044-8525-E3D0506AF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D51DDA-255B-E548-9A7F-24C1FFE76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44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45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18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50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627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399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924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634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‹N°›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1C86784-C9BA-2349-826A-C36BEC02074A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205245" y="149250"/>
            <a:ext cx="2286000" cy="10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5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3200" b="1" kern="1200">
          <a:solidFill>
            <a:srgbClr val="89AAD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0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449B163-BCC4-4847-B4BA-5F1E3EB17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F83C27-086F-2541-B374-E41A6FA59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Modifier les styles du texte du masque
Deuxième niveau
Troisième niveau
Quatrième niveau
Cinquième niveau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FF4F25-F252-F843-8C52-45F7FAB8DD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‹N°›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5FF20C-4ECE-514C-96A0-805C71DBE3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944F7-6FFE-7E45-A0B6-057743FDF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26AE4-0590-9F43-94EB-A44FD790ACE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288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oe-network.net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0605A2-33A5-A14E-B490-C6280B8E92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63699" y="1537939"/>
            <a:ext cx="9240914" cy="152391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ISOE - Information System on Occupational Exposure </a:t>
            </a:r>
            <a:br>
              <a:rPr lang="en-GB" dirty="0">
                <a:solidFill>
                  <a:schemeClr val="tx2">
                    <a:lumMod val="75000"/>
                  </a:schemeClr>
                </a:solidFill>
              </a:rPr>
            </a:br>
            <a:br>
              <a:rPr lang="en-GB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General Presentation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160D46E-6620-41E0-8E49-A78CCCFD0554}"/>
              </a:ext>
            </a:extLst>
          </p:cNvPr>
          <p:cNvSpPr txBox="1">
            <a:spLocks/>
          </p:cNvSpPr>
          <p:nvPr/>
        </p:nvSpPr>
        <p:spPr>
          <a:xfrm>
            <a:off x="8315325" y="6175703"/>
            <a:ext cx="3189288" cy="51490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89AAD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February 2024</a:t>
            </a:r>
            <a:endParaRPr lang="fr-FR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6F24794-E847-ECA2-33DF-135EA27BD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134" y="3160168"/>
            <a:ext cx="5537835" cy="291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214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FEEB7E-C20C-C14F-AE93-52006791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ISOE Products and Benefits (2)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2B5275-ACF0-054F-959E-FA86AEE78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2"/>
            <a:ext cx="8915400" cy="5196243"/>
          </a:xfrm>
        </p:spPr>
        <p:txBody>
          <a:bodyPr>
            <a:noAutofit/>
          </a:bodyPr>
          <a:lstStyle/>
          <a:p>
            <a:pPr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Reports</a:t>
            </a:r>
            <a:r>
              <a:rPr lang="en-GB" dirty="0">
                <a:solidFill>
                  <a:schemeClr val="tx2"/>
                </a:solidFill>
              </a:rPr>
              <a:t>:</a:t>
            </a:r>
          </a:p>
          <a:p>
            <a:pPr lvl="1">
              <a:buClr>
                <a:schemeClr val="tx2"/>
              </a:buClr>
            </a:pPr>
            <a:r>
              <a:rPr lang="en-GB" sz="1800" b="1" dirty="0">
                <a:solidFill>
                  <a:schemeClr val="tx2"/>
                </a:solidFill>
              </a:rPr>
              <a:t>Annual ISOE reports</a:t>
            </a:r>
            <a:r>
              <a:rPr lang="en-GB" sz="1800" dirty="0">
                <a:solidFill>
                  <a:schemeClr val="tx2"/>
                </a:solidFill>
              </a:rPr>
              <a:t>: annual status of ISOE programme, occupational exposure trends, principal events in participating countries</a:t>
            </a:r>
          </a:p>
          <a:p>
            <a:pPr lvl="1">
              <a:buClr>
                <a:schemeClr val="tx2"/>
              </a:buClr>
            </a:pPr>
            <a:r>
              <a:rPr lang="en-GB" sz="1800" b="1" dirty="0">
                <a:solidFill>
                  <a:schemeClr val="tx2"/>
                </a:solidFill>
              </a:rPr>
              <a:t>Annual country reports</a:t>
            </a:r>
            <a:r>
              <a:rPr lang="en-GB" sz="1800" dirty="0">
                <a:solidFill>
                  <a:schemeClr val="tx2"/>
                </a:solidFill>
              </a:rPr>
              <a:t>: annual dose information and principal events in participating countries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GB" sz="1800" b="1" dirty="0">
                <a:solidFill>
                  <a:schemeClr val="tx2"/>
                </a:solidFill>
              </a:rPr>
              <a:t>Topical reports</a:t>
            </a:r>
            <a:r>
              <a:rPr lang="en-GB" sz="1800" dirty="0">
                <a:solidFill>
                  <a:schemeClr val="tx2"/>
                </a:solidFill>
              </a:rPr>
              <a:t>: working groups reports</a:t>
            </a:r>
            <a:endParaRPr lang="en-GB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Symposia</a:t>
            </a:r>
            <a:r>
              <a:rPr lang="en-GB" dirty="0">
                <a:solidFill>
                  <a:schemeClr val="tx2"/>
                </a:solidFill>
              </a:rPr>
              <a:t>:</a:t>
            </a:r>
          </a:p>
          <a:p>
            <a:pPr lvl="1">
              <a:buClr>
                <a:schemeClr val="tx2"/>
              </a:buClr>
            </a:pPr>
            <a:r>
              <a:rPr lang="en-GB" sz="1800" b="1" dirty="0">
                <a:solidFill>
                  <a:schemeClr val="tx2"/>
                </a:solidFill>
              </a:rPr>
              <a:t>Regional and international ALARA symposia</a:t>
            </a:r>
            <a:r>
              <a:rPr lang="en-GB" sz="1800" dirty="0">
                <a:solidFill>
                  <a:schemeClr val="tx2"/>
                </a:solidFill>
              </a:rPr>
              <a:t> organised yearly by Technical centres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Radiological protection manager meetings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Regulatory body representative meetings</a:t>
            </a:r>
            <a:endParaRPr lang="en-GB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Benchmarking visits</a:t>
            </a:r>
            <a:r>
              <a:rPr lang="en-GB" dirty="0">
                <a:solidFill>
                  <a:schemeClr val="tx2"/>
                </a:solidFill>
              </a:rPr>
              <a:t> allow ISOE members to share their experience and good RP practices</a:t>
            </a: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4B64883-483C-4B4D-9DB0-4DB89E672B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Signalisation droite 5">
            <a:extLst>
              <a:ext uri="{FF2B5EF4-FFF2-40B4-BE49-F238E27FC236}">
                <a16:creationId xmlns:a16="http://schemas.microsoft.com/office/drawing/2014/main" id="{CDF20A26-C6FC-DB4E-B8F3-07A21BD9C9D2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5D93B3F5-D4C1-2049-B3D4-57EFFCAE5188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9FEA8E4D-9BFB-664D-A7BF-874768A69A74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524F613A-9103-9C4E-87F3-13C5513D8968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33DB9E63-EAE2-4744-8CDF-FC9FB5CA8B3B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D99E8B11-04A2-8B48-A997-CD9EAD4D5DB7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2428265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FEEB7E-C20C-C14F-AE93-52006791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/>
              <a:t>The ISOE </a:t>
            </a:r>
            <a:r>
              <a:rPr lang="fr-FR" altLang="fr-FR" dirty="0" err="1"/>
              <a:t>Website</a:t>
            </a:r>
            <a:r>
              <a:rPr lang="fr-FR" altLang="fr-FR" dirty="0"/>
              <a:t> (</a:t>
            </a:r>
            <a:r>
              <a:rPr lang="fr-FR" altLang="fr-FR" dirty="0" err="1"/>
              <a:t>www.isoe-network.net</a:t>
            </a:r>
            <a:r>
              <a:rPr lang="fr-FR" altLang="fr-FR" dirty="0"/>
              <a:t>)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2B5275-ACF0-054F-959E-FA86AEE78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4983760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4B64883-483C-4B4D-9DB0-4DB89E672B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327C64E-AD1A-9E43-A153-7AA36FF952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28"/>
          <a:stretch/>
        </p:blipFill>
        <p:spPr>
          <a:xfrm>
            <a:off x="2589212" y="1425407"/>
            <a:ext cx="8958484" cy="5100366"/>
          </a:xfrm>
          <a:prstGeom prst="rect">
            <a:avLst/>
          </a:prstGeom>
        </p:spPr>
      </p:pic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89482948-A04B-9F4B-BEC4-AFFB285B7062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CACAF00E-4F64-F84C-AD87-B73111470F7E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94ECD4E9-8B61-E347-9229-D9CC132A6AEA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D2B37E01-BE41-5945-81F0-833BBDAE7190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619C36C9-DD65-F84B-A616-FFE39445AF72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0AA68632-82A9-AE48-83D1-33610DC129FA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3155773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FEEB7E-C20C-C14F-AE93-52006791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Examples</a:t>
            </a:r>
            <a:r>
              <a:rPr lang="fr-FR" dirty="0"/>
              <a:t> of documents </a:t>
            </a:r>
            <a:r>
              <a:rPr lang="en-GB" dirty="0"/>
              <a:t>available</a:t>
            </a:r>
            <a:r>
              <a:rPr lang="fr-FR" dirty="0"/>
              <a:t> on ISOE </a:t>
            </a:r>
            <a:r>
              <a:rPr lang="fr-FR" dirty="0" err="1"/>
              <a:t>Website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2B5275-ACF0-054F-959E-FA86AEE78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4983760"/>
          </a:xfrm>
        </p:spPr>
        <p:txBody>
          <a:bodyPr>
            <a:normAutofit lnSpcReduction="10000"/>
          </a:bodyPr>
          <a:lstStyle/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Proceedings: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Symposia classified by year or by theme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Workshops (Reactor cavity </a:t>
            </a:r>
            <a:r>
              <a:rPr lang="en-GB" sz="1800" dirty="0" err="1">
                <a:solidFill>
                  <a:schemeClr val="tx2"/>
                </a:solidFill>
              </a:rPr>
              <a:t>decon</a:t>
            </a:r>
            <a:r>
              <a:rPr lang="en-GB" sz="1800" dirty="0">
                <a:solidFill>
                  <a:schemeClr val="tx2"/>
                </a:solidFill>
              </a:rPr>
              <a:t>., EGSAM)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Topical sessions</a:t>
            </a:r>
            <a:endParaRPr lang="en-GB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Annual country reports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Information sheets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Working groups reports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Benchmarking reports (public or restricted)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RP Experience reports (public or restricted)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Plant information (SGR, RVHR, Zn injection) (restricted)</a:t>
            </a:r>
          </a:p>
          <a:p>
            <a:pPr>
              <a:buClr>
                <a:schemeClr val="tx2"/>
              </a:buClr>
            </a:pPr>
            <a:r>
              <a:rPr lang="en-GB" dirty="0" err="1">
                <a:solidFill>
                  <a:schemeClr val="tx2"/>
                </a:solidFill>
              </a:rPr>
              <a:t>OpEx</a:t>
            </a:r>
            <a:r>
              <a:rPr lang="en-GB" dirty="0">
                <a:solidFill>
                  <a:schemeClr val="tx2"/>
                </a:solidFill>
              </a:rPr>
              <a:t> reports (restricted)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Thematic documents (Source Term management, Severe accident management, Reactor cavity decontamination) (restricted)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4B64883-483C-4B4D-9DB0-4DB89E672B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Signalisation droite 5">
            <a:extLst>
              <a:ext uri="{FF2B5EF4-FFF2-40B4-BE49-F238E27FC236}">
                <a16:creationId xmlns:a16="http://schemas.microsoft.com/office/drawing/2014/main" id="{5A8E2AE9-7A26-C443-B70D-C1ED5F569AEF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59141EAE-8206-0848-83BD-8FFA23C1B8F8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6AD5E007-CD99-2B42-A36E-A03A27AE6183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34E2500A-FF57-EF42-B605-FB90AA65FB00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6A844686-960C-EA4A-AE39-6A3FEFEB45C9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AD4C26FA-5AB8-F945-A480-D43F7100A76A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3178760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FEEB7E-C20C-C14F-AE93-52006791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ISOE RP Forum (1)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2B5275-ACF0-054F-959E-FA86AEE78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4983760"/>
          </a:xfrm>
        </p:spPr>
        <p:txBody>
          <a:bodyPr>
            <a:normAutofit/>
          </a:bodyPr>
          <a:lstStyle/>
          <a:p>
            <a:endParaRPr lang="fr-FR" dirty="0"/>
          </a:p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4B64883-483C-4B4D-9DB0-4DB89E672B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1358F1E9-22A5-434E-854A-30FC164CC7AA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13" name="Signalisation droite 12">
            <a:extLst>
              <a:ext uri="{FF2B5EF4-FFF2-40B4-BE49-F238E27FC236}">
                <a16:creationId xmlns:a16="http://schemas.microsoft.com/office/drawing/2014/main" id="{D9DD35AF-6A01-CA44-BAF3-9061A0C637DA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14" name="Signalisation droite 13">
            <a:extLst>
              <a:ext uri="{FF2B5EF4-FFF2-40B4-BE49-F238E27FC236}">
                <a16:creationId xmlns:a16="http://schemas.microsoft.com/office/drawing/2014/main" id="{AE668A77-C506-1C49-8CB8-E8C3766D0B86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ignalisation droite 14">
            <a:extLst>
              <a:ext uri="{FF2B5EF4-FFF2-40B4-BE49-F238E27FC236}">
                <a16:creationId xmlns:a16="http://schemas.microsoft.com/office/drawing/2014/main" id="{58F3B523-D74E-CC4A-82EF-47570737128C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ignalisation droite 15">
            <a:extLst>
              <a:ext uri="{FF2B5EF4-FFF2-40B4-BE49-F238E27FC236}">
                <a16:creationId xmlns:a16="http://schemas.microsoft.com/office/drawing/2014/main" id="{5BA3BCF6-C1B5-7B4D-916B-1C1AC8489328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Signalisation droite 16">
            <a:extLst>
              <a:ext uri="{FF2B5EF4-FFF2-40B4-BE49-F238E27FC236}">
                <a16:creationId xmlns:a16="http://schemas.microsoft.com/office/drawing/2014/main" id="{EC9D74FE-78D0-194F-950D-5AAA7834E67B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3943F917-A82A-4556-8CDA-11610B0C410A}"/>
              </a:ext>
            </a:extLst>
          </p:cNvPr>
          <p:cNvGrpSpPr/>
          <p:nvPr/>
        </p:nvGrpSpPr>
        <p:grpSpPr>
          <a:xfrm>
            <a:off x="2820692" y="1592942"/>
            <a:ext cx="8604715" cy="5017090"/>
            <a:chOff x="2820692" y="1592942"/>
            <a:chExt cx="8604715" cy="5017090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12B15B79-CC7D-344D-81A5-BB706EC5E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428"/>
            <a:stretch/>
          </p:blipFill>
          <p:spPr>
            <a:xfrm>
              <a:off x="2820692" y="1592942"/>
              <a:ext cx="8604715" cy="5017090"/>
            </a:xfrm>
            <a:prstGeom prst="rect">
              <a:avLst/>
            </a:prstGeom>
          </p:spPr>
        </p:pic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4EF914F5-4614-B041-8FE5-BDA8B2C2FBAB}"/>
                </a:ext>
              </a:extLst>
            </p:cNvPr>
            <p:cNvGrpSpPr/>
            <p:nvPr/>
          </p:nvGrpSpPr>
          <p:grpSpPr>
            <a:xfrm>
              <a:off x="7123048" y="1950760"/>
              <a:ext cx="1187934" cy="572508"/>
              <a:chOff x="4304928" y="1700808"/>
              <a:chExt cx="1224136" cy="576064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F47D9DB-6167-394A-AA31-B13FE7473CCA}"/>
                  </a:ext>
                </a:extLst>
              </p:cNvPr>
              <p:cNvSpPr/>
              <p:nvPr/>
            </p:nvSpPr>
            <p:spPr bwMode="auto">
              <a:xfrm>
                <a:off x="4304928" y="1700808"/>
                <a:ext cx="1224136" cy="216024"/>
              </a:xfrm>
              <a:prstGeom prst="rect">
                <a:avLst/>
              </a:prstGeom>
              <a:noFill/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4406" tIns="42203" rIns="84406" bIns="42203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844083" eaLnBrk="0" hangingPunct="0"/>
                <a:endParaRPr lang="fr-FR" sz="2215">
                  <a:latin typeface="Times New Roman" pitchFamily="-106" charset="0"/>
                </a:endParaRPr>
              </a:p>
            </p:txBody>
          </p:sp>
          <p:sp>
            <p:nvSpPr>
              <p:cNvPr id="10" name="Flèche : haut 3">
                <a:extLst>
                  <a:ext uri="{FF2B5EF4-FFF2-40B4-BE49-F238E27FC236}">
                    <a16:creationId xmlns:a16="http://schemas.microsoft.com/office/drawing/2014/main" id="{4F7AE73B-C493-1E41-8DD8-38383DF40EFE}"/>
                  </a:ext>
                </a:extLst>
              </p:cNvPr>
              <p:cNvSpPr/>
              <p:nvPr/>
            </p:nvSpPr>
            <p:spPr bwMode="auto">
              <a:xfrm>
                <a:off x="4844988" y="1916832"/>
                <a:ext cx="144016" cy="360040"/>
              </a:xfrm>
              <a:prstGeom prst="upArrow">
                <a:avLst/>
              </a:prstGeom>
              <a:solidFill>
                <a:srgbClr val="C00000"/>
              </a:solidFill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4406" tIns="42203" rIns="84406" bIns="42203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844083" eaLnBrk="0" hangingPunct="0"/>
                <a:endParaRPr lang="fr-FR" sz="2215" dirty="0">
                  <a:latin typeface="Times New Roman" pitchFamily="-106" charset="0"/>
                </a:endParaRPr>
              </a:p>
            </p:txBody>
          </p:sp>
        </p:grpSp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84303821-4EDD-410A-A096-FE435C052A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43323" y="2389441"/>
              <a:ext cx="6359652" cy="3529584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587489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ISOE RP Forum (2)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B48F02-4F73-2C4D-B175-6862F9F79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50087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General fora</a:t>
            </a:r>
            <a:r>
              <a:rPr lang="en-GB" dirty="0">
                <a:solidFill>
                  <a:schemeClr val="tx2"/>
                </a:solidFill>
              </a:rPr>
              <a:t> to exchange about RP issues dedicated to: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All members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Utilities only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Authorities only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1200"/>
              </a:spcAft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WGDECOM forum</a:t>
            </a:r>
            <a:r>
              <a:rPr lang="en-GB" dirty="0">
                <a:solidFill>
                  <a:schemeClr val="tx2"/>
                </a:solidFill>
              </a:rPr>
              <a:t> restricted to WGDECOM members to exchange about WG issues</a:t>
            </a:r>
          </a:p>
          <a:p>
            <a:pPr>
              <a:spcAft>
                <a:spcPts val="1200"/>
              </a:spcAft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RP Issues in Decommissioning</a:t>
            </a:r>
            <a:r>
              <a:rPr lang="en-GB" dirty="0">
                <a:solidFill>
                  <a:schemeClr val="tx2"/>
                </a:solidFill>
              </a:rPr>
              <a:t> for all ISOE members</a:t>
            </a:r>
          </a:p>
          <a:p>
            <a:pPr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Fora to exchange information about events</a:t>
            </a:r>
            <a:r>
              <a:rPr lang="en-GB" dirty="0">
                <a:solidFill>
                  <a:schemeClr val="tx2"/>
                </a:solidFill>
              </a:rPr>
              <a:t> occurring on ISOE members installations: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RP Operating Experiences shared with all ISOE members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RP Operating Experiences shared with Utilities only</a:t>
            </a:r>
            <a:endParaRPr lang="en-GB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Signalisation droite 5">
            <a:extLst>
              <a:ext uri="{FF2B5EF4-FFF2-40B4-BE49-F238E27FC236}">
                <a16:creationId xmlns:a16="http://schemas.microsoft.com/office/drawing/2014/main" id="{9F18F109-B181-A846-9FBE-08A5184CCDC6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DA6A51D0-4418-7B42-B619-BD3EC94368CE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1E46DC76-23DA-9143-83F4-D47E6EEB50A7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6DC7C964-8E3B-D74F-A531-C03CB743877D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4E181FCF-A3C4-F34A-8B24-8EE3F70A717B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7509BF81-DE63-1543-84E7-BDF56E2B3048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813289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ISOE Contacts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74FFBC6-E40C-7948-9EA8-B2694F9496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2300" y="1291811"/>
            <a:ext cx="8512935" cy="4863566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85636EE-D2C6-2847-BC50-0B3A9FA406AA}"/>
              </a:ext>
            </a:extLst>
          </p:cNvPr>
          <p:cNvSpPr/>
          <p:nvPr/>
        </p:nvSpPr>
        <p:spPr bwMode="auto">
          <a:xfrm>
            <a:off x="7255763" y="1330312"/>
            <a:ext cx="1257171" cy="247972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 eaLnBrk="0" hangingPunct="0"/>
            <a:endParaRPr lang="fr-FR" sz="2215">
              <a:latin typeface="Times New Roman" pitchFamily="-106" charset="0"/>
            </a:endParaRPr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EB6F56AF-3B96-7848-8D79-9BF8035C43EC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E83705AC-8022-C649-B6DC-5BB8B7684C01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9B074A27-E9DE-AC49-99EC-709A9D10FCDA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4EDCD45B-974C-2047-9492-1FAA0DE44B3E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83104985-8F28-364D-8C75-B8291E88CAA3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Signalisation droite 12">
            <a:extLst>
              <a:ext uri="{FF2B5EF4-FFF2-40B4-BE49-F238E27FC236}">
                <a16:creationId xmlns:a16="http://schemas.microsoft.com/office/drawing/2014/main" id="{DC440F39-50C3-0C46-BF85-5B266C1E87C9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4167716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Use of ISOE Contacts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BBC7C43-B1C5-9F4D-AD04-BDFE44867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50087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Organisation of benchmarking visits</a:t>
            </a:r>
            <a:r>
              <a:rPr lang="en-GB" dirty="0">
                <a:solidFill>
                  <a:schemeClr val="tx2"/>
                </a:solidFill>
              </a:rPr>
              <a:t> – examples with reports available on ISOE website: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EDF visit at Exelon corporate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Comanche Peak visit at Doel NPP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Japanese delegation visits to US plants (Fermi, Limerick, Susquehanna, Dresden, etc.)</a:t>
            </a:r>
          </a:p>
          <a:p>
            <a:pPr lvl="1">
              <a:buClr>
                <a:schemeClr val="tx2"/>
              </a:buClr>
            </a:pPr>
            <a:endParaRPr lang="en-GB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Sending of requests</a:t>
            </a:r>
            <a:r>
              <a:rPr lang="en-GB" dirty="0">
                <a:solidFill>
                  <a:schemeClr val="tx2"/>
                </a:solidFill>
              </a:rPr>
              <a:t> directly to National coordinators, Authorities or RPMs: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Example: Survey on the values and uses of the monetary value of the </a:t>
            </a:r>
            <a:r>
              <a:rPr lang="en-GB" sz="1800" dirty="0" err="1">
                <a:solidFill>
                  <a:schemeClr val="tx2"/>
                </a:solidFill>
              </a:rPr>
              <a:t>man.Sievert</a:t>
            </a:r>
            <a:r>
              <a:rPr lang="en-GB" sz="1800" dirty="0">
                <a:solidFill>
                  <a:schemeClr val="tx2"/>
                </a:solidFill>
              </a:rPr>
              <a:t> realised in 2017</a:t>
            </a:r>
            <a:br>
              <a:rPr lang="en-GB" sz="1800" dirty="0">
                <a:solidFill>
                  <a:schemeClr val="tx2"/>
                </a:solidFill>
              </a:rPr>
            </a:br>
            <a:r>
              <a:rPr lang="en-GB" sz="1800" dirty="0">
                <a:solidFill>
                  <a:schemeClr val="tx2"/>
                </a:solidFill>
              </a:rPr>
              <a:t>Results published in ISOE ETC Information Sheet No. 61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5EA1CE84-2579-3947-A9B1-3E1EDECC142E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0BAC4051-2F0A-654D-B034-8DD3355D5E68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6082A597-C817-2746-B693-8013548E3FAF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894F5BBA-E0F5-5C48-8D5E-66C0B12046BA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9DA42093-D29D-CB4C-AAE9-EE5AEE3A5768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2B94C3DF-7498-064D-8C94-172E05000837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2478341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>
                <a:ea typeface="ＭＳ Ｐゴシック" panose="020B0600070205080204" pitchFamily="34" charset="-128"/>
              </a:rPr>
              <a:t>Access to the ISOE </a:t>
            </a:r>
            <a:r>
              <a:rPr lang="fr-FR" altLang="fr-FR" dirty="0" err="1">
                <a:ea typeface="ＭＳ Ｐゴシック" panose="020B0600070205080204" pitchFamily="34" charset="-128"/>
              </a:rPr>
              <a:t>Database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BBC7C43-B1C5-9F4D-AD04-BDFE44867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50087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095F350-9328-E246-9171-771730EAE8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28"/>
          <a:stretch/>
        </p:blipFill>
        <p:spPr>
          <a:xfrm>
            <a:off x="2497484" y="1501402"/>
            <a:ext cx="9068267" cy="51628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8330C8F-E4C8-784F-9454-577B7BDC0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7428" y="2365500"/>
            <a:ext cx="5855863" cy="4615995"/>
          </a:xfrm>
          <a:prstGeom prst="rect">
            <a:avLst/>
          </a:prstGeom>
          <a:ln>
            <a:solidFill>
              <a:schemeClr val="accent4"/>
            </a:solidFill>
          </a:ln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396C6784-B0AB-2A42-AF4E-55F4D1EE8432}"/>
              </a:ext>
            </a:extLst>
          </p:cNvPr>
          <p:cNvGrpSpPr/>
          <p:nvPr/>
        </p:nvGrpSpPr>
        <p:grpSpPr>
          <a:xfrm>
            <a:off x="5835387" y="1862614"/>
            <a:ext cx="1129972" cy="531751"/>
            <a:chOff x="4304928" y="1700808"/>
            <a:chExt cx="1224136" cy="5760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1260479-8ABD-5349-A4CE-186894EC1147}"/>
                </a:ext>
              </a:extLst>
            </p:cNvPr>
            <p:cNvSpPr/>
            <p:nvPr/>
          </p:nvSpPr>
          <p:spPr bwMode="auto">
            <a:xfrm>
              <a:off x="4304928" y="1700808"/>
              <a:ext cx="1224136" cy="216024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083" eaLnBrk="0" hangingPunct="0"/>
              <a:endParaRPr lang="fr-FR" sz="2215">
                <a:latin typeface="Times New Roman" pitchFamily="-106" charset="0"/>
              </a:endParaRPr>
            </a:p>
          </p:txBody>
        </p:sp>
        <p:sp>
          <p:nvSpPr>
            <p:cNvPr id="10" name="Flèche : haut 3">
              <a:extLst>
                <a:ext uri="{FF2B5EF4-FFF2-40B4-BE49-F238E27FC236}">
                  <a16:creationId xmlns:a16="http://schemas.microsoft.com/office/drawing/2014/main" id="{C51C8844-F022-1547-ADD7-8CA2F798B2D8}"/>
                </a:ext>
              </a:extLst>
            </p:cNvPr>
            <p:cNvSpPr/>
            <p:nvPr/>
          </p:nvSpPr>
          <p:spPr bwMode="auto">
            <a:xfrm>
              <a:off x="4844988" y="1916832"/>
              <a:ext cx="144016" cy="360040"/>
            </a:xfrm>
            <a:prstGeom prst="upArrow">
              <a:avLst/>
            </a:prstGeom>
            <a:solidFill>
              <a:srgbClr val="C0000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083" eaLnBrk="0" hangingPunct="0"/>
              <a:endParaRPr lang="fr-FR" sz="2215" dirty="0">
                <a:latin typeface="Times New Roman" pitchFamily="-106" charset="0"/>
              </a:endParaRPr>
            </a:p>
          </p:txBody>
        </p:sp>
      </p:grp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3EE493EF-6D16-2C43-8830-2F7DC3325FF0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13" name="Signalisation droite 12">
            <a:extLst>
              <a:ext uri="{FF2B5EF4-FFF2-40B4-BE49-F238E27FC236}">
                <a16:creationId xmlns:a16="http://schemas.microsoft.com/office/drawing/2014/main" id="{D270D2EF-374D-8644-9EF5-802BDDCC5E4F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14" name="Signalisation droite 13">
            <a:extLst>
              <a:ext uri="{FF2B5EF4-FFF2-40B4-BE49-F238E27FC236}">
                <a16:creationId xmlns:a16="http://schemas.microsoft.com/office/drawing/2014/main" id="{4FAF8613-8321-8C4F-B648-9979B40E7802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ignalisation droite 14">
            <a:extLst>
              <a:ext uri="{FF2B5EF4-FFF2-40B4-BE49-F238E27FC236}">
                <a16:creationId xmlns:a16="http://schemas.microsoft.com/office/drawing/2014/main" id="{E7D88491-D698-724B-B74F-765FA61D638D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ignalisation droite 15">
            <a:extLst>
              <a:ext uri="{FF2B5EF4-FFF2-40B4-BE49-F238E27FC236}">
                <a16:creationId xmlns:a16="http://schemas.microsoft.com/office/drawing/2014/main" id="{E3BB42F3-7CF5-7146-9039-7DFD8B1460C7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Signalisation droite 16">
            <a:extLst>
              <a:ext uri="{FF2B5EF4-FFF2-40B4-BE49-F238E27FC236}">
                <a16:creationId xmlns:a16="http://schemas.microsoft.com/office/drawing/2014/main" id="{B95B27CD-2806-6E41-9B8B-838E73AA2A4C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3787761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fr-FR" dirty="0"/>
              <a:t>Content of the ISOE Database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BBC7C43-B1C5-9F4D-AD04-BDFE44867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50087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altLang="fr-FR" b="1" dirty="0">
                <a:solidFill>
                  <a:schemeClr val="tx2"/>
                </a:solidFill>
              </a:rPr>
              <a:t>Occupational dosimetric information</a:t>
            </a:r>
            <a:r>
              <a:rPr lang="en-US" altLang="fr-FR" dirty="0">
                <a:solidFill>
                  <a:schemeClr val="tx2"/>
                </a:solidFill>
              </a:rPr>
              <a:t> from commercial NPPs in operation </a:t>
            </a:r>
            <a:br>
              <a:rPr lang="en-US" altLang="fr-FR" dirty="0">
                <a:solidFill>
                  <a:schemeClr val="tx2"/>
                </a:solidFill>
              </a:rPr>
            </a:br>
            <a:r>
              <a:rPr lang="en-US" altLang="fr-FR" dirty="0">
                <a:solidFill>
                  <a:schemeClr val="tx2"/>
                </a:solidFill>
              </a:rPr>
              <a:t>or in some stage of decommissioning, including: </a:t>
            </a:r>
          </a:p>
          <a:p>
            <a:pPr lvl="1">
              <a:buClr>
                <a:schemeClr val="tx2"/>
              </a:buClr>
            </a:pPr>
            <a:r>
              <a:rPr lang="en-US" altLang="fr-FR" sz="1800" dirty="0">
                <a:solidFill>
                  <a:schemeClr val="tx2"/>
                </a:solidFill>
              </a:rPr>
              <a:t>annual collective dose for normal operation</a:t>
            </a:r>
          </a:p>
          <a:p>
            <a:pPr lvl="1">
              <a:buClr>
                <a:schemeClr val="tx2"/>
              </a:buClr>
            </a:pPr>
            <a:r>
              <a:rPr lang="en-US" altLang="fr-FR" sz="1800" dirty="0">
                <a:solidFill>
                  <a:schemeClr val="tx2"/>
                </a:solidFill>
              </a:rPr>
              <a:t>maintenance/refueling outage dose</a:t>
            </a:r>
          </a:p>
          <a:p>
            <a:pPr lvl="1">
              <a:buClr>
                <a:schemeClr val="tx2"/>
              </a:buClr>
            </a:pPr>
            <a:r>
              <a:rPr lang="en-US" altLang="fr-FR" sz="1800" dirty="0">
                <a:solidFill>
                  <a:schemeClr val="tx2"/>
                </a:solidFill>
              </a:rPr>
              <a:t>forced outage dose</a:t>
            </a:r>
          </a:p>
          <a:p>
            <a:pPr lvl="1">
              <a:buClr>
                <a:schemeClr val="tx2"/>
              </a:buClr>
            </a:pPr>
            <a:r>
              <a:rPr lang="en-US" altLang="fr-FR" sz="1800" dirty="0">
                <a:solidFill>
                  <a:schemeClr val="tx2"/>
                </a:solidFill>
              </a:rPr>
              <a:t>annual collective dose for certain tasks and worker categories</a:t>
            </a:r>
          </a:p>
          <a:p>
            <a:pPr lvl="1">
              <a:buClr>
                <a:schemeClr val="tx2"/>
              </a:buClr>
            </a:pPr>
            <a:r>
              <a:rPr lang="en-US" altLang="fr-FR" sz="1800" dirty="0">
                <a:solidFill>
                  <a:schemeClr val="tx2"/>
                </a:solidFill>
              </a:rPr>
              <a:t>dose rates</a:t>
            </a:r>
          </a:p>
          <a:p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6FBC43CB-98F8-9E4A-8EED-0F3C10762124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C98D6AB3-585A-A844-B754-79182E851479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1D334474-0FE2-9D48-AF7D-67F3FBEE1EE6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959AE053-1797-004E-99AB-9446D244C7F4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ADCAAE1B-3F01-0A49-8697-18304CA68312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82C0673F-42A9-3547-AAFB-7502C66E24EA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546151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fr-FR"/>
              <a:t>Database Analyses and Benchmarking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BBC7C43-B1C5-9F4D-AD04-BDFE44867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4638304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GB" altLang="fr-FR" dirty="0">
                <a:solidFill>
                  <a:schemeClr val="tx2"/>
                </a:solidFill>
              </a:rPr>
              <a:t>Data available in database provides a solid basis for analyses on issues in operational RP such as dose trends, doses related to certain jobs and tasks, identification of good performance, etc.</a:t>
            </a:r>
          </a:p>
          <a:p>
            <a:pPr>
              <a:buClr>
                <a:schemeClr val="tx2"/>
              </a:buClr>
            </a:pPr>
            <a:r>
              <a:rPr lang="en-US" altLang="fr-FR" dirty="0">
                <a:solidFill>
                  <a:schemeClr val="tx2"/>
                </a:solidFill>
              </a:rPr>
              <a:t>Several ways to use the database:</a:t>
            </a:r>
          </a:p>
          <a:p>
            <a:pPr lvl="1">
              <a:buClr>
                <a:schemeClr val="tx2"/>
              </a:buClr>
            </a:pPr>
            <a:r>
              <a:rPr lang="en-US" altLang="fr-FR" sz="1800" dirty="0">
                <a:solidFill>
                  <a:schemeClr val="tx2"/>
                </a:solidFill>
              </a:rPr>
              <a:t>MADRAS analysis package : </a:t>
            </a:r>
            <a:r>
              <a:rPr lang="en-GB" altLang="fr-FR" sz="1800" dirty="0">
                <a:solidFill>
                  <a:schemeClr val="tx2"/>
                </a:solidFill>
              </a:rPr>
              <a:t>main trends in occupational exposure</a:t>
            </a:r>
          </a:p>
          <a:p>
            <a:pPr lvl="1">
              <a:buClr>
                <a:schemeClr val="tx2"/>
              </a:buClr>
            </a:pPr>
            <a:r>
              <a:rPr lang="en-US" altLang="fr-FR" sz="1800" dirty="0">
                <a:solidFill>
                  <a:schemeClr val="tx2"/>
                </a:solidFill>
              </a:rPr>
              <a:t>Direct access to ISOE questionnaires, including contact information and complementary data</a:t>
            </a:r>
          </a:p>
          <a:p>
            <a:pPr lvl="1">
              <a:buClr>
                <a:schemeClr val="tx2"/>
              </a:buClr>
            </a:pPr>
            <a:r>
              <a:rPr lang="en-US" altLang="fr-FR" sz="1800" dirty="0">
                <a:solidFill>
                  <a:schemeClr val="tx2"/>
                </a:solidFill>
              </a:rPr>
              <a:t>Direct access to all the data available using the data extraction module</a:t>
            </a:r>
          </a:p>
          <a:p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2469220A-7234-D648-A62C-D030CBA2F412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A96F28E1-B4D2-AC45-82B1-D38360F3EDAE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F9D248BB-4522-794F-8DF7-D2A5B9CF2773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A6E9D717-E972-D947-8F5D-762AD9460CBD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00BAE5AF-5198-8649-9FC2-B339D3F6F433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751D7B35-D708-AD41-B7DF-249797DD80F2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2683268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53F142-EE0E-CC44-8E96-FABB02B43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Layout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404300-BA45-8449-ADA0-53D5F2E6E5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821872"/>
            <a:ext cx="8915400" cy="4394149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GB" sz="2400" dirty="0">
                <a:solidFill>
                  <a:schemeClr val="tx2"/>
                </a:solidFill>
              </a:rPr>
              <a:t>ISOE Objective and Membership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GB" sz="2400" dirty="0">
                <a:solidFill>
                  <a:schemeClr val="tx2"/>
                </a:solidFill>
              </a:rPr>
              <a:t>ISOE Organisation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GB" sz="2400" dirty="0">
                <a:solidFill>
                  <a:schemeClr val="tx2"/>
                </a:solidFill>
              </a:rPr>
              <a:t>ISOE Working Groups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GB" sz="2400" dirty="0">
                <a:solidFill>
                  <a:schemeClr val="tx2"/>
                </a:solidFill>
              </a:rPr>
              <a:t>ISOE Products and Benefits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GB" sz="2400" dirty="0">
                <a:solidFill>
                  <a:schemeClr val="tx2"/>
                </a:solidFill>
              </a:rPr>
              <a:t>ISOE Website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GB" sz="2400" dirty="0">
                <a:solidFill>
                  <a:schemeClr val="tx2"/>
                </a:solidFill>
              </a:rPr>
              <a:t>ISOE Database</a:t>
            </a:r>
          </a:p>
          <a:p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105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fr-FR" dirty="0">
                <a:ea typeface="ＭＳ Ｐゴシック" panose="020B0600070205080204" pitchFamily="34" charset="-128"/>
              </a:rPr>
              <a:t>MADRAS Data Analyses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BBC7C43-B1C5-9F4D-AD04-BDFE44867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4638304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4045F22-F113-A047-BA20-62B01066C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203" y="1270861"/>
            <a:ext cx="8446577" cy="5498148"/>
          </a:xfrm>
          <a:prstGeom prst="rect">
            <a:avLst/>
          </a:prstGeom>
        </p:spPr>
      </p:pic>
      <p:sp>
        <p:nvSpPr>
          <p:cNvPr id="7" name="Right Arrow 4">
            <a:extLst>
              <a:ext uri="{FF2B5EF4-FFF2-40B4-BE49-F238E27FC236}">
                <a16:creationId xmlns:a16="http://schemas.microsoft.com/office/drawing/2014/main" id="{C2DE36BC-00BC-644D-96B3-08C5A6912FDF}"/>
              </a:ext>
            </a:extLst>
          </p:cNvPr>
          <p:cNvSpPr/>
          <p:nvPr/>
        </p:nvSpPr>
        <p:spPr>
          <a:xfrm>
            <a:off x="2500991" y="3364622"/>
            <a:ext cx="351692" cy="281354"/>
          </a:xfrm>
          <a:prstGeom prst="rightArrow">
            <a:avLst/>
          </a:prstGeom>
          <a:solidFill>
            <a:srgbClr val="4F81BD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4062"/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ADFAA3F8-3DA9-C542-A521-80DDF9852098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935759C0-AF4E-6949-994C-59B441BF3F10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8184459E-392A-894A-A48A-746805C24D14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7675CDDE-C3B2-554B-AA1B-F472B353F54A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Signalisation droite 12">
            <a:extLst>
              <a:ext uri="{FF2B5EF4-FFF2-40B4-BE49-F238E27FC236}">
                <a16:creationId xmlns:a16="http://schemas.microsoft.com/office/drawing/2014/main" id="{66133D77-F1D0-6248-A23E-368EF1D1E933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Signalisation droite 13">
            <a:extLst>
              <a:ext uri="{FF2B5EF4-FFF2-40B4-BE49-F238E27FC236}">
                <a16:creationId xmlns:a16="http://schemas.microsoft.com/office/drawing/2014/main" id="{8392566C-58FD-8B4C-B297-FEA6A899536D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3193235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fr-FR" dirty="0">
                <a:ea typeface="ＭＳ Ｐゴシック" panose="020B0600070205080204" pitchFamily="34" charset="-128"/>
              </a:rPr>
              <a:t>MADRAS Data Analyses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BBC7C43-B1C5-9F4D-AD04-BDFE44867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4638304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GB" altLang="fr-FR" sz="2031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A set of pre-defined data queries </a:t>
            </a:r>
            <a:r>
              <a:rPr lang="en-GB" altLang="fr-FR" sz="203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to facilitate analysis of main trends in occupational exposure, benchmarking between plants, sister units, etc.</a:t>
            </a:r>
            <a:endParaRPr lang="en-US" altLang="fr-FR" sz="2031" dirty="0">
              <a:solidFill>
                <a:schemeClr val="tx2"/>
              </a:solidFill>
              <a:ea typeface="ＭＳ Ｐゴシック" panose="020B0600070205080204" pitchFamily="34" charset="-128"/>
            </a:endParaRPr>
          </a:p>
          <a:p>
            <a:pPr lvl="1">
              <a:buClr>
                <a:schemeClr val="tx2"/>
              </a:buClr>
            </a:pPr>
            <a:r>
              <a:rPr lang="en-US" altLang="fr-FR" sz="1846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Benchmarking at unit level</a:t>
            </a:r>
          </a:p>
          <a:p>
            <a:pPr lvl="1">
              <a:buClr>
                <a:schemeClr val="tx2"/>
              </a:buClr>
            </a:pPr>
            <a:r>
              <a:rPr lang="en-US" altLang="fr-FR" sz="1846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Annual collective dose</a:t>
            </a:r>
          </a:p>
          <a:p>
            <a:pPr lvl="1">
              <a:buClr>
                <a:schemeClr val="tx2"/>
              </a:buClr>
            </a:pPr>
            <a:r>
              <a:rPr lang="en-US" altLang="fr-FR" sz="1846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Outage collective dose</a:t>
            </a:r>
            <a:endParaRPr lang="en-US" altLang="fr-FR" sz="1662" dirty="0">
              <a:solidFill>
                <a:schemeClr val="tx2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  <a:p>
            <a:pPr lvl="1">
              <a:buClr>
                <a:schemeClr val="tx2"/>
              </a:buClr>
            </a:pPr>
            <a:r>
              <a:rPr lang="en-US" altLang="fr-FR" sz="1846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Plant unit ranking</a:t>
            </a:r>
          </a:p>
          <a:p>
            <a:pPr lvl="1">
              <a:buClr>
                <a:schemeClr val="tx2"/>
              </a:buClr>
            </a:pPr>
            <a:r>
              <a:rPr lang="en-US" altLang="fr-FR" sz="1846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Total annual collective dose vs. number of operating reactors</a:t>
            </a:r>
          </a:p>
          <a:p>
            <a:pPr lvl="1">
              <a:buClr>
                <a:schemeClr val="tx2"/>
              </a:buClr>
            </a:pPr>
            <a:r>
              <a:rPr lang="en-US" altLang="fr-FR" sz="1846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Total annual collective dose by reactor age</a:t>
            </a:r>
          </a:p>
          <a:p>
            <a:pPr lvl="1">
              <a:buClr>
                <a:schemeClr val="tx2"/>
              </a:buClr>
            </a:pPr>
            <a:r>
              <a:rPr lang="en-US" altLang="fr-FR" sz="1846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Job collective dose</a:t>
            </a:r>
          </a:p>
          <a:p>
            <a:pPr lvl="1">
              <a:buClr>
                <a:schemeClr val="tx2"/>
              </a:buClr>
            </a:pPr>
            <a:r>
              <a:rPr lang="en-US" altLang="fr-FR" sz="1846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Occupational category collective dose</a:t>
            </a:r>
          </a:p>
          <a:p>
            <a:pPr lvl="1"/>
            <a:r>
              <a:rPr lang="en-US" altLang="fr-FR" sz="1846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Dose rates</a:t>
            </a:r>
          </a:p>
          <a:p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88F6AE4B-0490-E84E-9212-012AA37B4ABF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4AB3CB5E-C93D-0541-BC04-5A74941047B9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70A13570-10A1-5D4B-BADE-563A4A50B1E4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255D06ED-FEB5-5147-92C8-949813C031AC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D01939BC-F306-4542-B204-2A20D4EF4C0D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D2720F23-63EE-0C48-ABA5-69713566E897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29709555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Using ISOE Database as a Benchmarking Tool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BBC7C43-B1C5-9F4D-AD04-BDFE44867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5224690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US" dirty="0">
                <a:solidFill>
                  <a:schemeClr val="tx2"/>
                </a:solidFill>
              </a:rPr>
              <a:t>Analyses at </a:t>
            </a:r>
            <a:r>
              <a:rPr lang="en-US" b="1" dirty="0">
                <a:solidFill>
                  <a:schemeClr val="tx2"/>
                </a:solidFill>
              </a:rPr>
              <a:t>country or regional level: </a:t>
            </a:r>
          </a:p>
          <a:p>
            <a:pPr lvl="1">
              <a:buClr>
                <a:schemeClr val="tx2"/>
              </a:buClr>
            </a:pPr>
            <a:r>
              <a:rPr lang="en-US" sz="1800" dirty="0">
                <a:solidFill>
                  <a:schemeClr val="tx2"/>
                </a:solidFill>
              </a:rPr>
              <a:t>Trends in Annual average collective dose per reactor </a:t>
            </a:r>
          </a:p>
          <a:p>
            <a:pPr lvl="1">
              <a:buClr>
                <a:schemeClr val="tx2"/>
              </a:buClr>
            </a:pPr>
            <a:r>
              <a:rPr lang="en-US" sz="1800" dirty="0">
                <a:solidFill>
                  <a:schemeClr val="tx2"/>
                </a:solidFill>
              </a:rPr>
              <a:t>Annual total collective dose </a:t>
            </a:r>
          </a:p>
          <a:p>
            <a:pPr lvl="1">
              <a:buClr>
                <a:schemeClr val="tx2"/>
              </a:buClr>
            </a:pPr>
            <a:r>
              <a:rPr lang="en-US" sz="1800" dirty="0">
                <a:solidFill>
                  <a:schemeClr val="tx2"/>
                </a:solidFill>
              </a:rPr>
              <a:t>Between countries or regions: </a:t>
            </a:r>
            <a:br>
              <a:rPr lang="en-US" sz="1800" dirty="0">
                <a:solidFill>
                  <a:schemeClr val="tx2"/>
                </a:solidFill>
              </a:rPr>
            </a:br>
            <a:r>
              <a:rPr lang="en-US" sz="1800" dirty="0">
                <a:solidFill>
                  <a:schemeClr val="tx2"/>
                </a:solidFill>
              </a:rPr>
              <a:t>by country/region for a given reactor type, or all reactors, </a:t>
            </a:r>
            <a:br>
              <a:rPr lang="en-US" sz="1800" dirty="0">
                <a:solidFill>
                  <a:schemeClr val="tx2"/>
                </a:solidFill>
              </a:rPr>
            </a:br>
            <a:r>
              <a:rPr lang="en-US" sz="1800" dirty="0">
                <a:solidFill>
                  <a:schemeClr val="tx2"/>
                </a:solidFill>
              </a:rPr>
              <a:t>including rolling average over several years</a:t>
            </a:r>
          </a:p>
          <a:p>
            <a:pPr lvl="1">
              <a:buClr>
                <a:schemeClr val="tx2"/>
              </a:buClr>
            </a:pPr>
            <a:r>
              <a:rPr lang="en-US" sz="1800" dirty="0">
                <a:solidFill>
                  <a:schemeClr val="tx2"/>
                </a:solidFill>
              </a:rPr>
              <a:t>Within a country: Specific unit versus another unit or by type of reactor</a:t>
            </a:r>
          </a:p>
          <a:p>
            <a:pPr>
              <a:buClr>
                <a:schemeClr val="tx2"/>
              </a:buClr>
            </a:pPr>
            <a:r>
              <a:rPr lang="en-US" dirty="0">
                <a:solidFill>
                  <a:schemeClr val="tx2"/>
                </a:solidFill>
              </a:rPr>
              <a:t>Analyses at </a:t>
            </a:r>
            <a:r>
              <a:rPr lang="en-US" b="1" dirty="0">
                <a:solidFill>
                  <a:schemeClr val="tx2"/>
                </a:solidFill>
              </a:rPr>
              <a:t>utility level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  <a:p>
            <a:pPr lvl="1">
              <a:buClr>
                <a:schemeClr val="tx2"/>
              </a:buClr>
            </a:pPr>
            <a:r>
              <a:rPr lang="en-US" sz="1800" dirty="0">
                <a:solidFill>
                  <a:schemeClr val="tx2"/>
                </a:solidFill>
              </a:rPr>
              <a:t>Specific utility versus other utilities</a:t>
            </a:r>
          </a:p>
          <a:p>
            <a:pPr lvl="1">
              <a:buClr>
                <a:schemeClr val="tx2"/>
              </a:buClr>
            </a:pPr>
            <a:r>
              <a:rPr lang="en-US" sz="1800" dirty="0">
                <a:solidFill>
                  <a:schemeClr val="tx2"/>
                </a:solidFill>
              </a:rPr>
              <a:t>Specific utility by reactor type</a:t>
            </a:r>
          </a:p>
          <a:p>
            <a:pPr>
              <a:buClr>
                <a:schemeClr val="tx2"/>
              </a:buClr>
            </a:pPr>
            <a:r>
              <a:rPr lang="en-US" dirty="0">
                <a:solidFill>
                  <a:schemeClr val="tx2"/>
                </a:solidFill>
              </a:rPr>
              <a:t>Analyses at </a:t>
            </a:r>
            <a:r>
              <a:rPr lang="en-US" b="1" dirty="0">
                <a:solidFill>
                  <a:schemeClr val="tx2"/>
                </a:solidFill>
              </a:rPr>
              <a:t>unit level</a:t>
            </a:r>
          </a:p>
          <a:p>
            <a:pPr lvl="1">
              <a:buClr>
                <a:schemeClr val="tx2"/>
              </a:buClr>
            </a:pPr>
            <a:r>
              <a:rPr lang="en-US" sz="1800" dirty="0">
                <a:solidFill>
                  <a:schemeClr val="tx2"/>
                </a:solidFill>
              </a:rPr>
              <a:t>Specific unit versus another unit / sister group / reactor type</a:t>
            </a:r>
          </a:p>
          <a:p>
            <a:pPr lvl="1">
              <a:buClr>
                <a:schemeClr val="tx2"/>
              </a:buClr>
            </a:pPr>
            <a:r>
              <a:rPr lang="en-US" sz="1800" dirty="0">
                <a:solidFill>
                  <a:schemeClr val="tx2"/>
                </a:solidFill>
              </a:rPr>
              <a:t>Benchmarking at the job and task level</a:t>
            </a:r>
          </a:p>
          <a:p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5A6A6185-087A-2B4F-91FA-19F5E9DE2161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3D5201EB-6DD2-7446-946D-02AB959A87C8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1D7A1EB7-2815-5443-9354-0018035C6CF4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77E0C8B9-EC6C-BD4C-BDC9-AD2B2AE5029D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FC9C9BED-9482-D141-B0AA-CB3D27BF7F9A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FE7A8C68-FC85-8B4E-9B3B-4F4DA45F599D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17896307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Collective Dose Trends by Reactor Type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9522307F-564D-3544-B01B-1A0D02ACC4C6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588D8816-40F3-CD46-A4AB-9287DEB35FD6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87B88B71-82C9-2C4B-B40C-FFB068258A22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11090A98-29C5-B443-9C9D-0D73631128C1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8D3C843A-6543-6E4E-9C55-EFDF290178CD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Signalisation droite 12">
            <a:extLst>
              <a:ext uri="{FF2B5EF4-FFF2-40B4-BE49-F238E27FC236}">
                <a16:creationId xmlns:a16="http://schemas.microsoft.com/office/drawing/2014/main" id="{236F5240-377D-E04E-8AD2-B67302818CF7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8C924FF-B4CC-57F6-FFE6-5A9F75780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788" y="1351115"/>
            <a:ext cx="914400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316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Country Dose Trends by Reactor Type </a:t>
            </a:r>
            <a:r>
              <a:rPr lang="en-US" altLang="fr-FR" sz="18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(PWRs)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82EAD0D5-6C5E-194C-BE52-73FA273AF03F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CB2AC606-7C31-6D42-95B5-7B7DD76E8C27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2A590200-8D40-FC4B-93FA-8EBBEA9F1F64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97B850DB-944F-D04C-BE42-8B7525250510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Signalisation droite 12">
            <a:extLst>
              <a:ext uri="{FF2B5EF4-FFF2-40B4-BE49-F238E27FC236}">
                <a16:creationId xmlns:a16="http://schemas.microsoft.com/office/drawing/2014/main" id="{DDE5AF7A-057B-4C40-B290-2ACC93935A55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Signalisation droite 13">
            <a:extLst>
              <a:ext uri="{FF2B5EF4-FFF2-40B4-BE49-F238E27FC236}">
                <a16:creationId xmlns:a16="http://schemas.microsoft.com/office/drawing/2014/main" id="{7791E550-C29A-BD4A-83BF-9A9F16137BF0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445DF00A-93E3-6EB6-BE56-C992B25E04E8}"/>
              </a:ext>
            </a:extLst>
          </p:cNvPr>
          <p:cNvGrpSpPr/>
          <p:nvPr/>
        </p:nvGrpSpPr>
        <p:grpSpPr>
          <a:xfrm>
            <a:off x="2694384" y="1403151"/>
            <a:ext cx="9144000" cy="4615179"/>
            <a:chOff x="2694384" y="1403151"/>
            <a:chExt cx="9144000" cy="4615179"/>
          </a:xfrm>
        </p:grpSpPr>
        <p:pic>
          <p:nvPicPr>
            <p:cNvPr id="8" name="Image 7" descr="Une image contenant texte, capture d’écran, Tracé, ligne&#10;&#10;Description générée automatiquement">
              <a:extLst>
                <a:ext uri="{FF2B5EF4-FFF2-40B4-BE49-F238E27FC236}">
                  <a16:creationId xmlns:a16="http://schemas.microsoft.com/office/drawing/2014/main" id="{F51669DF-6456-D220-2D0D-D73092FAF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94384" y="1446330"/>
              <a:ext cx="9144000" cy="457200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40DFBF1-442F-9547-99C9-A164B7779C87}"/>
                </a:ext>
              </a:extLst>
            </p:cNvPr>
            <p:cNvSpPr/>
            <p:nvPr/>
          </p:nvSpPr>
          <p:spPr>
            <a:xfrm>
              <a:off x="6154917" y="5620976"/>
              <a:ext cx="500899" cy="20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GB" sz="7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Country X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491C2DC-51EB-5541-AB22-B4444FA5B80F}"/>
                </a:ext>
              </a:extLst>
            </p:cNvPr>
            <p:cNvSpPr/>
            <p:nvPr/>
          </p:nvSpPr>
          <p:spPr>
            <a:xfrm>
              <a:off x="6796370" y="5619520"/>
              <a:ext cx="847025" cy="210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GB" sz="7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Country Y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7D4CDA6-BB25-1641-90C6-1BCACB6537A4}"/>
                </a:ext>
              </a:extLst>
            </p:cNvPr>
            <p:cNvSpPr/>
            <p:nvPr/>
          </p:nvSpPr>
          <p:spPr>
            <a:xfrm>
              <a:off x="7836062" y="5620976"/>
              <a:ext cx="756000" cy="20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tlCol="0" anchor="ctr"/>
            <a:lstStyle/>
            <a:p>
              <a:r>
                <a:rPr lang="en-GB" sz="7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Country Z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0A99E6-7F88-456A-823B-8E930FB9BC5C}"/>
                </a:ext>
              </a:extLst>
            </p:cNvPr>
            <p:cNvSpPr/>
            <p:nvPr/>
          </p:nvSpPr>
          <p:spPr>
            <a:xfrm>
              <a:off x="7264383" y="1403151"/>
              <a:ext cx="684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36000" rtlCol="0" anchor="t"/>
            <a:lstStyle/>
            <a:p>
              <a:r>
                <a:rPr lang="en-GB" sz="12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Country</a:t>
              </a:r>
              <a:r>
                <a:rPr lang="en-GB" sz="10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X		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1786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Data Extraction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BBC7C43-B1C5-9F4D-AD04-BDFE44867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5224690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US" altLang="fr-FR" dirty="0">
                <a:solidFill>
                  <a:schemeClr val="tx2"/>
                </a:solidFill>
                <a:ea typeface="ＭＳ Ｐゴシック" panose="020B0600070205080204" pitchFamily="34" charset="-128"/>
              </a:rPr>
              <a:t>Possibility to extract any type of data of the ISOE Operational and Shutdown Questionnaires in order to perform your own analyses</a:t>
            </a:r>
          </a:p>
          <a:p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0327698-26AB-2D44-9F94-C7C664B01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713" y="2309242"/>
            <a:ext cx="8892051" cy="4202590"/>
          </a:xfrm>
          <a:prstGeom prst="rect">
            <a:avLst/>
          </a:prstGeom>
        </p:spPr>
      </p:pic>
      <p:sp>
        <p:nvSpPr>
          <p:cNvPr id="9" name="Right Arrow 4">
            <a:extLst>
              <a:ext uri="{FF2B5EF4-FFF2-40B4-BE49-F238E27FC236}">
                <a16:creationId xmlns:a16="http://schemas.microsoft.com/office/drawing/2014/main" id="{72DAB2BE-52BD-9742-9388-373C3DF6D42A}"/>
              </a:ext>
            </a:extLst>
          </p:cNvPr>
          <p:cNvSpPr/>
          <p:nvPr/>
        </p:nvSpPr>
        <p:spPr>
          <a:xfrm>
            <a:off x="2467813" y="4945414"/>
            <a:ext cx="274999" cy="377687"/>
          </a:xfrm>
          <a:prstGeom prst="rightArrow">
            <a:avLst/>
          </a:prstGeom>
          <a:solidFill>
            <a:srgbClr val="4F81BD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4062"/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455E2BF9-63B5-0741-B0CE-90A0386ED0FD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EB9B4F03-6292-2C4B-8B3C-C7C0174338D3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25C0B133-17B1-D942-9989-B0B8F04363C1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Signalisation droite 12">
            <a:extLst>
              <a:ext uri="{FF2B5EF4-FFF2-40B4-BE49-F238E27FC236}">
                <a16:creationId xmlns:a16="http://schemas.microsoft.com/office/drawing/2014/main" id="{61EECFA1-DA7D-624D-A984-37D8C21FE65E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Signalisation droite 13">
            <a:extLst>
              <a:ext uri="{FF2B5EF4-FFF2-40B4-BE49-F238E27FC236}">
                <a16:creationId xmlns:a16="http://schemas.microsoft.com/office/drawing/2014/main" id="{CEFCC477-7341-BD44-A4CA-8BA3978E7481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ignalisation droite 14">
            <a:extLst>
              <a:ext uri="{FF2B5EF4-FFF2-40B4-BE49-F238E27FC236}">
                <a16:creationId xmlns:a16="http://schemas.microsoft.com/office/drawing/2014/main" id="{91A3CF96-3664-4943-9782-EA6E5DCD3247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472DDB3-8BB7-444B-B461-EA168952B1D5}"/>
              </a:ext>
            </a:extLst>
          </p:cNvPr>
          <p:cNvSpPr/>
          <p:nvPr/>
        </p:nvSpPr>
        <p:spPr>
          <a:xfrm>
            <a:off x="4178461" y="4370476"/>
            <a:ext cx="787078" cy="1768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5910DB-37C5-F94B-832D-764FE002D737}"/>
              </a:ext>
            </a:extLst>
          </p:cNvPr>
          <p:cNvSpPr/>
          <p:nvPr/>
        </p:nvSpPr>
        <p:spPr>
          <a:xfrm>
            <a:off x="4278085" y="3393743"/>
            <a:ext cx="400052" cy="133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095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/>
              <a:t>Data Completeness 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BBC7C43-B1C5-9F4D-AD04-BDFE44867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2"/>
              </a:buClr>
            </a:pPr>
            <a:r>
              <a:rPr lang="en-US" altLang="fr-FR" dirty="0">
                <a:solidFill>
                  <a:schemeClr val="tx2"/>
                </a:solidFill>
              </a:rPr>
              <a:t>Possibility to have a view of the completeness of the ISOE Operational and Shutdown Questionnaires in order to select questionnaires to extract data available</a:t>
            </a:r>
          </a:p>
          <a:p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26</a:t>
            </a:fld>
            <a:endParaRPr lang="fr-FR" dirty="0"/>
          </a:p>
        </p:txBody>
      </p:sp>
      <p:pic>
        <p:nvPicPr>
          <p:cNvPr id="10" name="Espace réservé du contenu 5">
            <a:extLst>
              <a:ext uri="{FF2B5EF4-FFF2-40B4-BE49-F238E27FC236}">
                <a16:creationId xmlns:a16="http://schemas.microsoft.com/office/drawing/2014/main" id="{CCC3B5A8-C036-8843-A667-88EF17F335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811" y="2705008"/>
            <a:ext cx="8761801" cy="3450369"/>
          </a:xfrm>
          <a:prstGeom prst="rect">
            <a:avLst/>
          </a:prstGeom>
        </p:spPr>
      </p:pic>
      <p:sp>
        <p:nvSpPr>
          <p:cNvPr id="9" name="Right Arrow 4">
            <a:extLst>
              <a:ext uri="{FF2B5EF4-FFF2-40B4-BE49-F238E27FC236}">
                <a16:creationId xmlns:a16="http://schemas.microsoft.com/office/drawing/2014/main" id="{72DAB2BE-52BD-9742-9388-373C3DF6D42A}"/>
              </a:ext>
            </a:extLst>
          </p:cNvPr>
          <p:cNvSpPr/>
          <p:nvPr/>
        </p:nvSpPr>
        <p:spPr>
          <a:xfrm>
            <a:off x="2467812" y="4306208"/>
            <a:ext cx="274999" cy="377687"/>
          </a:xfrm>
          <a:prstGeom prst="rightArrow">
            <a:avLst/>
          </a:prstGeom>
          <a:solidFill>
            <a:srgbClr val="4F81BD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4062"/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17ED9921-484A-C240-B982-EABA0C6D9820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F941FC51-C319-DD4F-91C0-0EA7EF8351F5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F13C0703-AB61-CC49-B5FB-2D513362A255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Signalisation droite 12">
            <a:extLst>
              <a:ext uri="{FF2B5EF4-FFF2-40B4-BE49-F238E27FC236}">
                <a16:creationId xmlns:a16="http://schemas.microsoft.com/office/drawing/2014/main" id="{E026C9F9-E268-6D46-A586-7F7235704D35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Signalisation droite 13">
            <a:extLst>
              <a:ext uri="{FF2B5EF4-FFF2-40B4-BE49-F238E27FC236}">
                <a16:creationId xmlns:a16="http://schemas.microsoft.com/office/drawing/2014/main" id="{27A8E9D1-E27E-C04C-8C92-5984D30A0A79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ignalisation droite 14">
            <a:extLst>
              <a:ext uri="{FF2B5EF4-FFF2-40B4-BE49-F238E27FC236}">
                <a16:creationId xmlns:a16="http://schemas.microsoft.com/office/drawing/2014/main" id="{EC46D064-95BD-B941-96E8-88650DA59A3A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A93961-D620-0C4D-902B-657952B3FEE2}"/>
              </a:ext>
            </a:extLst>
          </p:cNvPr>
          <p:cNvSpPr/>
          <p:nvPr/>
        </p:nvSpPr>
        <p:spPr>
          <a:xfrm>
            <a:off x="3782729" y="4268851"/>
            <a:ext cx="837398" cy="830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5AEEC1-A24F-5F4A-9903-58AC404EE6D5}"/>
              </a:ext>
            </a:extLst>
          </p:cNvPr>
          <p:cNvSpPr/>
          <p:nvPr/>
        </p:nvSpPr>
        <p:spPr>
          <a:xfrm>
            <a:off x="3859731" y="3409888"/>
            <a:ext cx="529388" cy="1225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17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177392FB-37BA-3241-B03B-E5F2E11DAA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9509" y="4368669"/>
            <a:ext cx="7776797" cy="179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lvl="1" algn="ctr"/>
            <a:r>
              <a:rPr lang="en-US" altLang="fr-FR" sz="2215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more information:</a:t>
            </a:r>
          </a:p>
          <a:p>
            <a:pPr algn="ctr" eaLnBrk="1" hangingPunct="1"/>
            <a:r>
              <a:rPr lang="en-GB" altLang="fr-FR" sz="2215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www.isoe-network.net</a:t>
            </a:r>
            <a:endParaRPr lang="en-GB" altLang="fr-FR" sz="2215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/>
            <a:endParaRPr lang="en-GB" altLang="fr-FR" sz="2215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en-GB" altLang="fr-FR" sz="2215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Secretariat:</a:t>
            </a:r>
          </a:p>
          <a:p>
            <a:pPr algn="ctr"/>
            <a:r>
              <a:rPr lang="en-GB" altLang="fr-FR" sz="2215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isoe.secretariat@oecd-nea.org</a:t>
            </a:r>
            <a:endParaRPr lang="en-GB" altLang="fr-FR" sz="2215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26ABF6B4-A373-D042-AF9C-E4654AE77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7628" y="1469609"/>
            <a:ext cx="7804638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lvl="1" algn="ctr"/>
            <a:r>
              <a:rPr lang="en-US" altLang="fr-FR" sz="2215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attention!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283F2FB-9599-714E-8298-36F197A85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410" y="2322674"/>
            <a:ext cx="8914997" cy="162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74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ISOE: Objectives and Membership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43199" y="1268760"/>
            <a:ext cx="8911525" cy="5486400"/>
          </a:xfrm>
        </p:spPr>
        <p:txBody>
          <a:bodyPr>
            <a:noAutofit/>
          </a:bodyPr>
          <a:lstStyle/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Created in 1992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A </a:t>
            </a:r>
            <a:r>
              <a:rPr lang="en-GB" b="1" dirty="0">
                <a:solidFill>
                  <a:schemeClr val="tx2"/>
                </a:solidFill>
              </a:rPr>
              <a:t>network</a:t>
            </a:r>
            <a:r>
              <a:rPr lang="en-GB" dirty="0">
                <a:solidFill>
                  <a:schemeClr val="tx2"/>
                </a:solidFill>
              </a:rPr>
              <a:t> of RP professionals from nuclear licensees and national regulatory authorities worldwide 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Objective: </a:t>
            </a:r>
            <a:r>
              <a:rPr lang="en-GB" b="1" dirty="0">
                <a:solidFill>
                  <a:schemeClr val="tx2"/>
                </a:solidFill>
              </a:rPr>
              <a:t>to improve the management of occupational exposure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b="1" dirty="0">
                <a:solidFill>
                  <a:schemeClr val="tx2"/>
                </a:solidFill>
              </a:rPr>
              <a:t>at nuclear power plants </a:t>
            </a:r>
            <a:r>
              <a:rPr lang="en-GB" dirty="0">
                <a:solidFill>
                  <a:schemeClr val="tx2"/>
                </a:solidFill>
              </a:rPr>
              <a:t>by exchanging broad and regularly updated information, data and experience on methods to optimise occupational radiological protection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As of December 2023, the ISOE programme included: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77 Nuclear Licensees in 31 countries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27 Regulatory Authorities in 25 countries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Dose data from 354 operating units; 71 shutdown units; 15 units under construction and/or commissioning 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The ISOE is jointly sponsored by the: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OECD Nuclear Energy Agency (NEA), and </a:t>
            </a:r>
          </a:p>
          <a:p>
            <a:pPr lvl="1"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International Atomic Energy Agency (IAEA). </a:t>
            </a:r>
          </a:p>
          <a:p>
            <a:endParaRPr lang="en-GB" dirty="0">
              <a:solidFill>
                <a:srgbClr val="003366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E62ACC-126F-4AC5-BE4C-535F8DC8B132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sp>
        <p:nvSpPr>
          <p:cNvPr id="5" name="Signalisation droite 4">
            <a:extLst>
              <a:ext uri="{FF2B5EF4-FFF2-40B4-BE49-F238E27FC236}">
                <a16:creationId xmlns:a16="http://schemas.microsoft.com/office/drawing/2014/main" id="{D02786E1-7ECC-5E40-943C-F7D3E1EEFE75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  <p:sp>
        <p:nvSpPr>
          <p:cNvPr id="6" name="Signalisation droite 5">
            <a:extLst>
              <a:ext uri="{FF2B5EF4-FFF2-40B4-BE49-F238E27FC236}">
                <a16:creationId xmlns:a16="http://schemas.microsoft.com/office/drawing/2014/main" id="{E22F9DFA-F594-ED40-B61F-36F973947517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D407C700-C550-8A49-9C1F-31C18000333C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A375EEF9-59E6-0740-82C7-CC2881BE0E6E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64615A87-8C20-5343-837A-375D5D2B5BE7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EC2B29E5-070C-D44F-BA90-B47767D55CAC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360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12953-0432-5F40-A0AA-BC17988D7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ISOE Organisation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B10683-ECCF-5E48-998F-60F4FAB56C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E62ACC-126F-4AC5-BE4C-535F8DC8B132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F03A944-107E-7241-8221-28478DA1B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219200"/>
            <a:ext cx="8915400" cy="5526157"/>
          </a:xfrm>
        </p:spPr>
        <p:txBody>
          <a:bodyPr>
            <a:noAutofit/>
          </a:bodyPr>
          <a:lstStyle/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The ISOE operates in a decentralised manner. </a:t>
            </a:r>
          </a:p>
          <a:p>
            <a:pPr lvl="1">
              <a:buClr>
                <a:schemeClr val="tx2"/>
              </a:buClr>
            </a:pPr>
            <a:r>
              <a:rPr lang="en-GB" sz="1800" b="1" dirty="0">
                <a:solidFill>
                  <a:schemeClr val="tx2"/>
                </a:solidFill>
              </a:rPr>
              <a:t>Management Board (MB)</a:t>
            </a:r>
            <a:r>
              <a:rPr lang="en-GB" sz="1800" dirty="0">
                <a:solidFill>
                  <a:schemeClr val="tx2"/>
                </a:solidFill>
              </a:rPr>
              <a:t> composed of representatives from licensees and regulatory authorities from all participating countries takes decisions and provides overall direction (1 meeting /year)</a:t>
            </a:r>
          </a:p>
          <a:p>
            <a:pPr lvl="1">
              <a:buClr>
                <a:schemeClr val="tx2"/>
              </a:buClr>
            </a:pPr>
            <a:r>
              <a:rPr lang="en-GB" sz="1800" b="1" dirty="0">
                <a:solidFill>
                  <a:schemeClr val="tx2"/>
                </a:solidFill>
              </a:rPr>
              <a:t>Bureau</a:t>
            </a:r>
            <a:r>
              <a:rPr lang="en-GB" sz="1800" dirty="0">
                <a:solidFill>
                  <a:schemeClr val="tx2"/>
                </a:solidFill>
              </a:rPr>
              <a:t>, elected by the MB, guides ISOE and Secretariat work between MB meetings </a:t>
            </a:r>
            <a:br>
              <a:rPr lang="en-GB" sz="1800" dirty="0">
                <a:solidFill>
                  <a:schemeClr val="tx2"/>
                </a:solidFill>
              </a:rPr>
            </a:br>
            <a:r>
              <a:rPr lang="en-GB" sz="1800" dirty="0">
                <a:solidFill>
                  <a:schemeClr val="tx2"/>
                </a:solidFill>
              </a:rPr>
              <a:t>(2 meetings/year)</a:t>
            </a:r>
          </a:p>
          <a:p>
            <a:pPr lvl="1">
              <a:spcAft>
                <a:spcPts val="1200"/>
              </a:spcAft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Both are supported by the joint </a:t>
            </a:r>
            <a:r>
              <a:rPr lang="en-GB" sz="1800" b="1" dirty="0">
                <a:solidFill>
                  <a:schemeClr val="tx2"/>
                </a:solidFill>
              </a:rPr>
              <a:t>NEA/IAEA Secretariat</a:t>
            </a:r>
            <a:endParaRPr lang="en-GB" sz="1800" dirty="0">
              <a:solidFill>
                <a:schemeClr val="tx2"/>
              </a:solidFill>
            </a:endParaRPr>
          </a:p>
          <a:p>
            <a:pPr>
              <a:spcAft>
                <a:spcPts val="1200"/>
              </a:spcAft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Four ISOE Technical centres</a:t>
            </a:r>
            <a:r>
              <a:rPr lang="en-GB" dirty="0">
                <a:solidFill>
                  <a:schemeClr val="tx2"/>
                </a:solidFill>
              </a:rPr>
              <a:t> (Asia, Europe, IAEA and North America) serve the programme’s day-to-day technical operations and are contact points for the transfer of information from and to participant countries</a:t>
            </a:r>
          </a:p>
          <a:p>
            <a:pPr>
              <a:spcAft>
                <a:spcPts val="1200"/>
              </a:spcAft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A National co-ordinator</a:t>
            </a:r>
            <a:r>
              <a:rPr lang="en-GB" dirty="0">
                <a:solidFill>
                  <a:schemeClr val="tx2"/>
                </a:solidFill>
              </a:rPr>
              <a:t> in each country provides a link between ISOE participants and the ISOE programme</a:t>
            </a:r>
          </a:p>
          <a:p>
            <a:pPr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Specialised working groups, </a:t>
            </a:r>
            <a:r>
              <a:rPr lang="en-GB" dirty="0">
                <a:solidFill>
                  <a:schemeClr val="tx2"/>
                </a:solidFill>
              </a:rPr>
              <a:t>mandated by the Management Board, are created on an as-needed basis to support the goals of the ISOE on specific topics</a:t>
            </a:r>
          </a:p>
        </p:txBody>
      </p:sp>
      <p:sp>
        <p:nvSpPr>
          <p:cNvPr id="6" name="Signalisation droite 5">
            <a:extLst>
              <a:ext uri="{FF2B5EF4-FFF2-40B4-BE49-F238E27FC236}">
                <a16:creationId xmlns:a16="http://schemas.microsoft.com/office/drawing/2014/main" id="{3B4D611F-133B-6D41-AFB8-25DC727B9007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BFEAFD47-375B-324D-A21D-DCDBCB5EDE33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DF0E9DC3-E591-FC43-B023-52CAF461F3B2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AE20C254-EC4D-CC4E-80D5-42CBA5FDE64A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66FAB712-E78E-644F-8288-735FF6B334F5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DDAB927C-EB6C-D544-967A-E64F3311B475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19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12953-0432-5F40-A0AA-BC17988D7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ISOE Organisation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B10683-ECCF-5E48-998F-60F4FAB56C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E62ACC-126F-4AC5-BE4C-535F8DC8B132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sp>
        <p:nvSpPr>
          <p:cNvPr id="6" name="Signalisation droite 5">
            <a:extLst>
              <a:ext uri="{FF2B5EF4-FFF2-40B4-BE49-F238E27FC236}">
                <a16:creationId xmlns:a16="http://schemas.microsoft.com/office/drawing/2014/main" id="{719A5697-2826-6D43-9E8A-F3DC7AF55852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154BDC39-D5CB-0545-A7FC-2DD5CA7BA6C3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A91EB916-CB5D-384D-B4D4-45956404F749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49A7A0FF-2772-7E42-9716-F5D990675495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E638DBDC-6947-6C44-B105-EB73781188E5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75D454ED-91E3-1645-8C29-94AE644A8D2F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  <p:pic>
        <p:nvPicPr>
          <p:cNvPr id="14" name="Image 13" descr="Une image contenant texte, capture d’écran, Page web, Site web&#10;&#10;Description générée automatiquement">
            <a:extLst>
              <a:ext uri="{FF2B5EF4-FFF2-40B4-BE49-F238E27FC236}">
                <a16:creationId xmlns:a16="http://schemas.microsoft.com/office/drawing/2014/main" id="{D2109419-CA27-AAB6-DC2D-86D1CB7DD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251" y="1093025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079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12953-0432-5F40-A0AA-BC17988D7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ISOE Organisation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B10683-ECCF-5E48-998F-60F4FAB56C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E62ACC-126F-4AC5-BE4C-535F8DC8B132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sp>
        <p:nvSpPr>
          <p:cNvPr id="6" name="Signalisation droite 5">
            <a:extLst>
              <a:ext uri="{FF2B5EF4-FFF2-40B4-BE49-F238E27FC236}">
                <a16:creationId xmlns:a16="http://schemas.microsoft.com/office/drawing/2014/main" id="{719A5697-2826-6D43-9E8A-F3DC7AF55852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154BDC39-D5CB-0545-A7FC-2DD5CA7BA6C3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A91EB916-CB5D-384D-B4D4-45956404F749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49A7A0FF-2772-7E42-9716-F5D990675495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E638DBDC-6947-6C44-B105-EB73781188E5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B10E2434-9C28-B744-9B1D-CFCF7D241D6F}"/>
              </a:ext>
            </a:extLst>
          </p:cNvPr>
          <p:cNvSpPr/>
          <p:nvPr/>
        </p:nvSpPr>
        <p:spPr>
          <a:xfrm>
            <a:off x="81027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0FFD2C7-EAEB-7C16-2F00-11B0BD361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785" y="1274095"/>
            <a:ext cx="9229725" cy="4862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38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5E7BDD-BB00-EA43-A832-83A65646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How to Join ISOE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BBC7C43-B1C5-9F4D-AD04-BDFE44867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2"/>
              </a:buClr>
            </a:pPr>
            <a:r>
              <a:rPr lang="en-US" altLang="fr-FR" dirty="0">
                <a:solidFill>
                  <a:schemeClr val="tx2"/>
                </a:solidFill>
              </a:rPr>
              <a:t>ISOE is open to Nuclear Licensees and National Regulatory Authorities</a:t>
            </a:r>
          </a:p>
          <a:p>
            <a:pPr>
              <a:buClr>
                <a:schemeClr val="tx2"/>
              </a:buClr>
            </a:pPr>
            <a:endParaRPr lang="en-US" altLang="fr-FR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US" altLang="fr-FR" dirty="0">
                <a:solidFill>
                  <a:schemeClr val="tx2"/>
                </a:solidFill>
              </a:rPr>
              <a:t>In order to participate to the ISOE </a:t>
            </a:r>
            <a:r>
              <a:rPr lang="en-US" altLang="fr-FR" dirty="0" err="1">
                <a:solidFill>
                  <a:schemeClr val="tx2"/>
                </a:solidFill>
              </a:rPr>
              <a:t>Programme</a:t>
            </a:r>
            <a:r>
              <a:rPr lang="en-US" altLang="fr-FR" dirty="0">
                <a:solidFill>
                  <a:schemeClr val="tx2"/>
                </a:solidFill>
              </a:rPr>
              <a:t>, eligible parties must notify the ISOE Secretariat of their </a:t>
            </a:r>
            <a:r>
              <a:rPr lang="en-US" altLang="fr-FR" b="1" dirty="0">
                <a:solidFill>
                  <a:schemeClr val="tx2"/>
                </a:solidFill>
              </a:rPr>
              <a:t>acceptance of the ISOE Terms and Conditions</a:t>
            </a:r>
            <a:r>
              <a:rPr lang="en-US" altLang="fr-FR" dirty="0">
                <a:solidFill>
                  <a:schemeClr val="tx2"/>
                </a:solidFill>
              </a:rPr>
              <a:t>, available on the ISOE Network Website: </a:t>
            </a:r>
            <a:r>
              <a:rPr lang="en-US" altLang="fr-FR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www.isoe-network.net</a:t>
            </a:r>
            <a:endParaRPr lang="en-US" altLang="fr-FR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endParaRPr lang="en-US" altLang="fr-FR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US" altLang="fr-FR" dirty="0">
                <a:solidFill>
                  <a:schemeClr val="tx2"/>
                </a:solidFill>
              </a:rPr>
              <a:t>A specific form to join the System is available on the ISOE Network Website</a:t>
            </a:r>
          </a:p>
          <a:p>
            <a:pPr>
              <a:buClr>
                <a:schemeClr val="tx2"/>
              </a:buClr>
            </a:pPr>
            <a:endParaRPr lang="en-US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US" dirty="0">
                <a:solidFill>
                  <a:schemeClr val="tx2"/>
                </a:solidFill>
              </a:rPr>
              <a:t>Members are affiliated to a Technical Center, according to their countries</a:t>
            </a:r>
          </a:p>
          <a:p>
            <a:pPr marL="0" indent="0">
              <a:buClr>
                <a:schemeClr val="tx2"/>
              </a:buClr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BA2CDE-3D5F-C045-9000-69A701ED7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F941FC51-C319-DD4F-91C0-0EA7EF8351F5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12" name="Signalisation droite 11">
            <a:extLst>
              <a:ext uri="{FF2B5EF4-FFF2-40B4-BE49-F238E27FC236}">
                <a16:creationId xmlns:a16="http://schemas.microsoft.com/office/drawing/2014/main" id="{F13C0703-AB61-CC49-B5FB-2D513362A255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Signalisation droite 12">
            <a:extLst>
              <a:ext uri="{FF2B5EF4-FFF2-40B4-BE49-F238E27FC236}">
                <a16:creationId xmlns:a16="http://schemas.microsoft.com/office/drawing/2014/main" id="{E026C9F9-E268-6D46-A586-7F7235704D35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ignalisation droite 14">
            <a:extLst>
              <a:ext uri="{FF2B5EF4-FFF2-40B4-BE49-F238E27FC236}">
                <a16:creationId xmlns:a16="http://schemas.microsoft.com/office/drawing/2014/main" id="{EC46D064-95BD-B941-96E8-88650DA59A3A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  <p:sp>
        <p:nvSpPr>
          <p:cNvPr id="18" name="Signalisation droite 17">
            <a:extLst>
              <a:ext uri="{FF2B5EF4-FFF2-40B4-BE49-F238E27FC236}">
                <a16:creationId xmlns:a16="http://schemas.microsoft.com/office/drawing/2014/main" id="{DB151AAE-D22D-FF4B-9CF7-E3363EA24A99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19" name="Signalisation droite 18">
            <a:extLst>
              <a:ext uri="{FF2B5EF4-FFF2-40B4-BE49-F238E27FC236}">
                <a16:creationId xmlns:a16="http://schemas.microsoft.com/office/drawing/2014/main" id="{9C6B5A7C-80A5-5D43-A6E9-721E68667255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886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12953-0432-5F40-A0AA-BC17988D7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ISOE </a:t>
            </a:r>
            <a:r>
              <a:rPr lang="fr-FR" dirty="0" err="1"/>
              <a:t>Working</a:t>
            </a:r>
            <a:r>
              <a:rPr lang="fr-FR" dirty="0"/>
              <a:t> Group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F03A944-107E-7241-8221-28478DA1B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2"/>
            <a:ext cx="8915400" cy="5340928"/>
          </a:xfrm>
        </p:spPr>
        <p:txBody>
          <a:bodyPr>
            <a:noAutofit/>
          </a:bodyPr>
          <a:lstStyle/>
          <a:p>
            <a:pPr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WGDECOM - Working Group on Radiological Aspects of Decommissioning Activities in Nuclear Power Plants</a:t>
            </a:r>
          </a:p>
          <a:p>
            <a:pPr lvl="1"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Benchmarking visits (1 to 2 per year) in NPPs under decommissioning to collect feedback regarding RP issues related to decommissioning activities</a:t>
            </a:r>
          </a:p>
          <a:p>
            <a:pPr lvl="1"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Network of RPMs, or other specialists in decommissioning</a:t>
            </a:r>
          </a:p>
          <a:p>
            <a:pPr lvl="1"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Membership: as of November 2023, </a:t>
            </a:r>
            <a:r>
              <a:rPr lang="en-US" dirty="0">
                <a:solidFill>
                  <a:schemeClr val="tx2"/>
                </a:solidFill>
              </a:rPr>
              <a:t>WGDECOM consists of 19 members from 12 countries</a:t>
            </a:r>
            <a:r>
              <a:rPr lang="en-GB" dirty="0">
                <a:solidFill>
                  <a:schemeClr val="tx2"/>
                </a:solidFill>
              </a:rPr>
              <a:t> from NPPs in decommissioning or in preparation for decommissioning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B10683-ECCF-5E48-998F-60F4FAB56C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A7A19D11-84E5-3E40-A237-7A37CCD09890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459EA0B4-60EC-9D4A-8CF0-B9B3C68ECBC0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342C0F8D-E6F9-8A48-A7E9-4F6563BF9ED5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FC972352-9D92-A94E-939A-B877B60081D1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D60CC0BF-C8C3-9A47-8431-B9B03C9BEC8C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Signalisation droite 12">
            <a:extLst>
              <a:ext uri="{FF2B5EF4-FFF2-40B4-BE49-F238E27FC236}">
                <a16:creationId xmlns:a16="http://schemas.microsoft.com/office/drawing/2014/main" id="{88F88BA5-31AA-D14F-8653-5D7DE0FF88C0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3468299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FEEB7E-C20C-C14F-AE93-52006791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ISOE Products and Benefits (1)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2B5275-ACF0-054F-959E-FA86AEE78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4983760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A global </a:t>
            </a:r>
            <a:r>
              <a:rPr lang="en-GB" b="1" dirty="0">
                <a:solidFill>
                  <a:schemeClr val="tx2"/>
                </a:solidFill>
              </a:rPr>
              <a:t>Network of RP professionals</a:t>
            </a:r>
            <a:r>
              <a:rPr lang="en-GB" dirty="0">
                <a:solidFill>
                  <a:schemeClr val="tx2"/>
                </a:solidFill>
              </a:rPr>
              <a:t> from nuclear licensees and national regulatory authorities</a:t>
            </a:r>
          </a:p>
          <a:p>
            <a:pPr>
              <a:buClr>
                <a:schemeClr val="tx2"/>
              </a:buClr>
            </a:pPr>
            <a:endParaRPr lang="en-GB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The world’s largest </a:t>
            </a:r>
            <a:r>
              <a:rPr lang="en-GB" b="1" dirty="0">
                <a:solidFill>
                  <a:schemeClr val="tx2"/>
                </a:solidFill>
              </a:rPr>
              <a:t>database on occupational exposure from nuclear power plants</a:t>
            </a:r>
            <a:r>
              <a:rPr lang="en-GB" dirty="0">
                <a:solidFill>
                  <a:schemeClr val="tx2"/>
                </a:solidFill>
              </a:rPr>
              <a:t>. The NEA provides IT support to further develop and maintain an internet‐based system for the ISOE</a:t>
            </a:r>
          </a:p>
          <a:p>
            <a:pPr>
              <a:buClr>
                <a:schemeClr val="tx2"/>
              </a:buClr>
            </a:pPr>
            <a:endParaRPr lang="en-GB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GB" b="1" dirty="0">
                <a:solidFill>
                  <a:schemeClr val="tx2"/>
                </a:solidFill>
              </a:rPr>
              <a:t>ISOE Website:</a:t>
            </a:r>
            <a:r>
              <a:rPr lang="en-GB" dirty="0">
                <a:solidFill>
                  <a:schemeClr val="tx2"/>
                </a:solidFill>
              </a:rPr>
              <a:t> Access to the ISOE database, products, resources and online user fora</a:t>
            </a:r>
          </a:p>
          <a:p>
            <a:pPr>
              <a:buClr>
                <a:schemeClr val="tx2"/>
              </a:buClr>
            </a:pPr>
            <a:endParaRPr lang="en-GB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Detailed </a:t>
            </a:r>
            <a:r>
              <a:rPr lang="en-GB" b="1" dirty="0">
                <a:solidFill>
                  <a:schemeClr val="tx2"/>
                </a:solidFill>
              </a:rPr>
              <a:t>studies and analyses</a:t>
            </a:r>
            <a:r>
              <a:rPr lang="en-GB" dirty="0">
                <a:solidFill>
                  <a:schemeClr val="tx2"/>
                </a:solidFill>
              </a:rPr>
              <a:t> on current issues in operational RP and dose trends</a:t>
            </a: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4B64883-483C-4B4D-9DB0-4DB89E672B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62ACC-126F-4AC5-BE4C-535F8DC8B132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Signalisation droite 5">
            <a:extLst>
              <a:ext uri="{FF2B5EF4-FFF2-40B4-BE49-F238E27FC236}">
                <a16:creationId xmlns:a16="http://schemas.microsoft.com/office/drawing/2014/main" id="{785F0482-2C68-D746-A306-DF3A20689E4E}"/>
              </a:ext>
            </a:extLst>
          </p:cNvPr>
          <p:cNvSpPr/>
          <p:nvPr/>
        </p:nvSpPr>
        <p:spPr>
          <a:xfrm>
            <a:off x="10886" y="2397684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Organisation</a:t>
            </a:r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092B6FBC-EA1D-364C-BF64-C983C0DFAE9E}"/>
              </a:ext>
            </a:extLst>
          </p:cNvPr>
          <p:cNvSpPr/>
          <p:nvPr/>
        </p:nvSpPr>
        <p:spPr>
          <a:xfrm>
            <a:off x="10886" y="3278296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WG</a:t>
            </a:r>
          </a:p>
        </p:txBody>
      </p:sp>
      <p:sp>
        <p:nvSpPr>
          <p:cNvPr id="8" name="Signalisation droite 7">
            <a:extLst>
              <a:ext uri="{FF2B5EF4-FFF2-40B4-BE49-F238E27FC236}">
                <a16:creationId xmlns:a16="http://schemas.microsoft.com/office/drawing/2014/main" id="{9A55A9E1-AC37-C649-899C-FCF3F5696420}"/>
              </a:ext>
            </a:extLst>
          </p:cNvPr>
          <p:cNvSpPr/>
          <p:nvPr/>
        </p:nvSpPr>
        <p:spPr>
          <a:xfrm>
            <a:off x="10886" y="4158908"/>
            <a:ext cx="2160000" cy="4320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ignalisation droite 8">
            <a:extLst>
              <a:ext uri="{FF2B5EF4-FFF2-40B4-BE49-F238E27FC236}">
                <a16:creationId xmlns:a16="http://schemas.microsoft.com/office/drawing/2014/main" id="{91A2298F-545A-5B48-B726-B48CC2D670CF}"/>
              </a:ext>
            </a:extLst>
          </p:cNvPr>
          <p:cNvSpPr/>
          <p:nvPr/>
        </p:nvSpPr>
        <p:spPr>
          <a:xfrm>
            <a:off x="10886" y="5039520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ignalisation droite 9">
            <a:extLst>
              <a:ext uri="{FF2B5EF4-FFF2-40B4-BE49-F238E27FC236}">
                <a16:creationId xmlns:a16="http://schemas.microsoft.com/office/drawing/2014/main" id="{60B35387-8E67-B040-818F-674D8E274978}"/>
              </a:ext>
            </a:extLst>
          </p:cNvPr>
          <p:cNvSpPr/>
          <p:nvPr/>
        </p:nvSpPr>
        <p:spPr>
          <a:xfrm>
            <a:off x="0" y="5920131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</a:t>
            </a:r>
            <a:r>
              <a:rPr lang="fr-FR" dirty="0" err="1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</a:t>
            </a:r>
            <a:endParaRPr lang="fr-FR" dirty="0">
              <a:solidFill>
                <a:schemeClr val="lt1">
                  <a:alpha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ignalisation droite 10">
            <a:extLst>
              <a:ext uri="{FF2B5EF4-FFF2-40B4-BE49-F238E27FC236}">
                <a16:creationId xmlns:a16="http://schemas.microsoft.com/office/drawing/2014/main" id="{4482F363-AD4A-E342-8022-7243F5CC1ADD}"/>
              </a:ext>
            </a:extLst>
          </p:cNvPr>
          <p:cNvSpPr/>
          <p:nvPr/>
        </p:nvSpPr>
        <p:spPr>
          <a:xfrm>
            <a:off x="0" y="1517072"/>
            <a:ext cx="2160000" cy="432000"/>
          </a:xfrm>
          <a:prstGeom prst="homePlat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lt1">
                    <a:alpha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ISOE Objectives</a:t>
            </a:r>
          </a:p>
        </p:txBody>
      </p:sp>
    </p:spTree>
    <p:extLst>
      <p:ext uri="{BB962C8B-B14F-4D97-AF65-F5344CB8AC3E}">
        <p14:creationId xmlns:p14="http://schemas.microsoft.com/office/powerpoint/2010/main" val="3857158240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{E3E44100-2581-144B-87DF-2A9D99840534}tf10001069</Template>
  <TotalTime>2017</TotalTime>
  <Words>1587</Words>
  <Application>Microsoft Office PowerPoint</Application>
  <PresentationFormat>Grand écran</PresentationFormat>
  <Paragraphs>319</Paragraphs>
  <Slides>27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27</vt:i4>
      </vt:variant>
    </vt:vector>
  </HeadingPairs>
  <TitlesOfParts>
    <vt:vector size="35" baseType="lpstr">
      <vt:lpstr>ＭＳ Ｐゴシック</vt:lpstr>
      <vt:lpstr>Arial</vt:lpstr>
      <vt:lpstr>Calibri</vt:lpstr>
      <vt:lpstr>Century Gothic</vt:lpstr>
      <vt:lpstr>Times New Roman</vt:lpstr>
      <vt:lpstr>Wingdings 3</vt:lpstr>
      <vt:lpstr>Brin</vt:lpstr>
      <vt:lpstr>Conception personnalisée</vt:lpstr>
      <vt:lpstr>ISOE - Information System on Occupational Exposure   General Presentation</vt:lpstr>
      <vt:lpstr>Presentation Layout</vt:lpstr>
      <vt:lpstr>ISOE: Objectives and Membership</vt:lpstr>
      <vt:lpstr>ISOE Organisation</vt:lpstr>
      <vt:lpstr>ISOE Organisation</vt:lpstr>
      <vt:lpstr>ISOE Organisation</vt:lpstr>
      <vt:lpstr>How to Join ISOE</vt:lpstr>
      <vt:lpstr>ISOE Working Group</vt:lpstr>
      <vt:lpstr>ISOE Products and Benefits (1)</vt:lpstr>
      <vt:lpstr>ISOE Products and Benefits (2)</vt:lpstr>
      <vt:lpstr>The ISOE Website (www.isoe-network.net)</vt:lpstr>
      <vt:lpstr>Examples of documents available on ISOE Website</vt:lpstr>
      <vt:lpstr>ISOE RP Forum (1)</vt:lpstr>
      <vt:lpstr>ISOE RP Forum (2)</vt:lpstr>
      <vt:lpstr>ISOE Contacts</vt:lpstr>
      <vt:lpstr>Use of ISOE Contacts</vt:lpstr>
      <vt:lpstr>Access to the ISOE Database</vt:lpstr>
      <vt:lpstr>Content of the ISOE Database</vt:lpstr>
      <vt:lpstr>Database Analyses and Benchmarking</vt:lpstr>
      <vt:lpstr>MADRAS Data Analyses</vt:lpstr>
      <vt:lpstr>MADRAS Data Analyses</vt:lpstr>
      <vt:lpstr>Using ISOE Database as a Benchmarking Tool</vt:lpstr>
      <vt:lpstr>Collective Dose Trends by Reactor Type</vt:lpstr>
      <vt:lpstr>Country Dose Trends by Reactor Type (PWRs)</vt:lpstr>
      <vt:lpstr>Data Extraction</vt:lpstr>
      <vt:lpstr>Data Completeness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Laure-Anne BELTRAMI</dc:creator>
  <cp:lastModifiedBy>Lucie DASCENZO</cp:lastModifiedBy>
  <cp:revision>83</cp:revision>
  <cp:lastPrinted>2023-02-02T11:09:59Z</cp:lastPrinted>
  <dcterms:created xsi:type="dcterms:W3CDTF">2019-04-03T13:40:37Z</dcterms:created>
  <dcterms:modified xsi:type="dcterms:W3CDTF">2024-02-13T23:01:05Z</dcterms:modified>
</cp:coreProperties>
</file>